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4"/>
  </p:sldMasterIdLst>
  <p:notesMasterIdLst>
    <p:notesMasterId r:id="rId33"/>
  </p:notesMasterIdLst>
  <p:sldIdLst>
    <p:sldId id="258" r:id="rId5"/>
    <p:sldId id="297" r:id="rId6"/>
    <p:sldId id="263" r:id="rId7"/>
    <p:sldId id="270" r:id="rId8"/>
    <p:sldId id="273" r:id="rId9"/>
    <p:sldId id="271" r:id="rId10"/>
    <p:sldId id="272" r:id="rId11"/>
    <p:sldId id="266" r:id="rId12"/>
    <p:sldId id="268" r:id="rId13"/>
    <p:sldId id="267" r:id="rId14"/>
    <p:sldId id="276" r:id="rId15"/>
    <p:sldId id="275" r:id="rId16"/>
    <p:sldId id="284" r:id="rId17"/>
    <p:sldId id="265" r:id="rId18"/>
    <p:sldId id="274" r:id="rId19"/>
    <p:sldId id="269" r:id="rId20"/>
    <p:sldId id="277" r:id="rId21"/>
    <p:sldId id="278" r:id="rId22"/>
    <p:sldId id="283" r:id="rId23"/>
    <p:sldId id="285" r:id="rId24"/>
    <p:sldId id="287" r:id="rId25"/>
    <p:sldId id="289" r:id="rId26"/>
    <p:sldId id="291" r:id="rId27"/>
    <p:sldId id="293" r:id="rId28"/>
    <p:sldId id="298" r:id="rId29"/>
    <p:sldId id="299" r:id="rId30"/>
    <p:sldId id="296" r:id="rId31"/>
    <p:sldId id="295" r:id="rId32"/>
  </p:sldIdLst>
  <p:sldSz cx="9144000" cy="6858000" type="screen4x3"/>
  <p:notesSz cx="6858000" cy="9144000"/>
  <p:embeddedFontLst>
    <p:embeddedFont>
      <p:font typeface="British Council Sans Black" charset="0"/>
      <p:bold r:id="rId34"/>
    </p:embeddedFont>
    <p:embeddedFont>
      <p:font typeface="British Council Sans" charset="0"/>
      <p:regular r:id="rId35"/>
      <p:bold r:id="rId36"/>
      <p:italic r:id="rId37"/>
      <p:boldItalic r:id="rId38"/>
    </p:embeddedFont>
    <p:embeddedFont>
      <p:font typeface="Arial Black" pitchFamily="34" charset="0"/>
      <p:bold r:id="rId39"/>
    </p:embeddedFont>
    <p:embeddedFont>
      <p:font typeface="Algerian" pitchFamily="82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084A"/>
    <a:srgbClr val="00457C"/>
    <a:srgbClr val="00A5E4"/>
    <a:srgbClr val="4A4A4A"/>
    <a:srgbClr val="26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86" autoAdjust="0"/>
  </p:normalViewPr>
  <p:slideViewPr>
    <p:cSldViewPr snapToGrid="0" showGuides="1">
      <p:cViewPr>
        <p:scale>
          <a:sx n="66" d="100"/>
          <a:sy n="66" d="100"/>
        </p:scale>
        <p:origin x="-153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EF5-E3F4-49F5-BDD6-65CB4DE5129A}" type="datetimeFigureOut">
              <a:rPr lang="en-GB" smtClean="0"/>
              <a:pPr/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1F13-2009-457E-92DA-320EB610546B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21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763"/>
          </a:blip>
          <a:srcRect t="7029" b="13053"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/>
              <a:t>www.britishcouncil.org</a:t>
            </a:r>
            <a:endParaRPr lang="en-GB" dirty="0"/>
          </a:p>
        </p:txBody>
      </p:sp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00281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763"/>
          </a:blip>
          <a:srcRect t="7029" b="13053"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51101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763"/>
          </a:blip>
          <a:srcRect t="7029" b="13053"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51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2245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8680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8083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893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333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microbit.org/cod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news/2020-05-20/microbit-at-home-jukebox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projects/make-it-code-it/hear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projects/make-it-code-it/emotion-badge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news/2020-05-18/microbit-at-home-door-alar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icrobit.org/news/2020-05-17/microbit-at-home-cookie-tin-alar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icrobit.org/news/2020-05-16/microbit-at-home-water-bottle-aler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microbit.org/news/2020-05-02/microbit-at-home-step-counter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microbit.org/news/2020-05-08/microbit-at-home-dice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projects/make-it-code-it/compass-north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news/2020-05-03/microbit-at-home-get-up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icrobit.org/code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04" y="3871313"/>
            <a:ext cx="8365610" cy="225371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cap="none" dirty="0" smtClean="0">
                <a:latin typeface="British Council Sans Black" panose="020B0504020202020204" pitchFamily="34" charset="0"/>
              </a:rPr>
              <a:t/>
            </a:r>
            <a:br>
              <a:rPr lang="en-US" b="1" cap="none" dirty="0" smtClean="0">
                <a:latin typeface="British Council Sans Black" panose="020B0504020202020204" pitchFamily="34" charset="0"/>
              </a:rPr>
            </a:br>
            <a:r>
              <a:rPr lang="en-US" b="1" cap="none" dirty="0" smtClean="0">
                <a:latin typeface="British Council Sans Black" panose="020B0504020202020204" pitchFamily="34" charset="0"/>
              </a:rPr>
              <a:t>21</a:t>
            </a:r>
            <a:r>
              <a:rPr lang="en-US" b="1" cap="none" baseline="30000" dirty="0" smtClean="0">
                <a:latin typeface="British Council Sans Black" panose="020B0504020202020204" pitchFamily="34" charset="0"/>
              </a:rPr>
              <a:t>st</a:t>
            </a:r>
            <a:r>
              <a:rPr lang="en-US" b="1" cap="none" dirty="0" smtClean="0">
                <a:latin typeface="British Council Sans Black" panose="020B0504020202020204" pitchFamily="34" charset="0"/>
              </a:rPr>
              <a:t> </a:t>
            </a:r>
            <a:r>
              <a:rPr lang="en-US" b="1" cap="none" dirty="0">
                <a:latin typeface="British Council Sans Black" panose="020B0504020202020204" pitchFamily="34" charset="0"/>
              </a:rPr>
              <a:t>CENTURY SCHOOLS</a:t>
            </a:r>
            <a:r>
              <a:rPr lang="en-US" sz="5400" b="1" cap="none" dirty="0">
                <a:latin typeface="British Council Sans Black" panose="020B0504020202020204" pitchFamily="34" charset="0"/>
              </a:rPr>
              <a:t/>
            </a:r>
            <a:br>
              <a:rPr lang="en-US" sz="5400" b="1" cap="none" dirty="0">
                <a:latin typeface="British Council Sans Black" panose="020B0504020202020204" pitchFamily="34" charset="0"/>
              </a:rPr>
            </a:br>
            <a:endParaRPr lang="en-US" sz="2000" b="1" cap="none" dirty="0">
              <a:latin typeface="British Council Sans Black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 dirty="0" err="1">
                <a:latin typeface="British Council Sans" panose="020B0504020202020204" pitchFamily="34" charset="0"/>
              </a:rPr>
              <a:t>www.britishcouncil.org</a:t>
            </a:r>
            <a:endParaRPr lang="en-GB" dirty="0">
              <a:latin typeface="British Council Sans" panose="020B05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8405"/>
          </a:xfrm>
        </p:spPr>
        <p:txBody>
          <a:bodyPr/>
          <a:lstStyle/>
          <a:p>
            <a:pPr algn="ctr"/>
            <a:r>
              <a:rPr lang="en-US" sz="3200" dirty="0" smtClean="0"/>
              <a:t>Ç’</a:t>
            </a:r>
            <a:r>
              <a:rPr lang="az-Cyrl-AZ" sz="3200" dirty="0" smtClean="0"/>
              <a:t>ё</a:t>
            </a:r>
            <a:r>
              <a:rPr lang="it-IT" sz="3200" dirty="0" err="1" smtClean="0"/>
              <a:t>sht</a:t>
            </a:r>
            <a:r>
              <a:rPr lang="az-Cyrl-AZ" sz="3200" dirty="0" smtClean="0"/>
              <a:t>Ё</a:t>
            </a:r>
            <a:r>
              <a:rPr lang="it-IT" sz="3200" dirty="0" smtClean="0"/>
              <a:t> </a:t>
            </a:r>
            <a:r>
              <a:rPr lang="it-IT" sz="3200" dirty="0" err="1" smtClean="0"/>
              <a:t>microbit</a:t>
            </a:r>
            <a:r>
              <a:rPr lang="it-IT" sz="3200" dirty="0" smtClean="0"/>
              <a:t> ?</a:t>
            </a:r>
            <a:endParaRPr lang="it-IT" dirty="0"/>
          </a:p>
        </p:txBody>
      </p:sp>
      <p:pic>
        <p:nvPicPr>
          <p:cNvPr id="7" name="Segnaposto contenuto 6" descr="coding_challeng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313" y="1973943"/>
            <a:ext cx="3959225" cy="348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BBC-ja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partnerë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tjerë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përfshirë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Council-in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kanë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dizajnuar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pajisje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t’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ofruar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fëmijëve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njoftim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tërheqës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interaktiv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kodimin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t’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dhënë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kontrollin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teknologjisë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gjenerate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re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qysh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2016. </a:t>
            </a:r>
          </a:p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Microb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pajisje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kodimi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MB-ja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Finlanda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Islanda te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Singapori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Sri Lanka,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tani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Ballkanin</a:t>
            </a:r>
            <a:r>
              <a:rPr lang="it-IT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Perëndimor</a:t>
            </a:r>
            <a:r>
              <a:rPr lang="it-IT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66479"/>
          </a:xfrm>
        </p:spPr>
        <p:txBody>
          <a:bodyPr/>
          <a:lstStyle/>
          <a:p>
            <a:pPr algn="ctr"/>
            <a:r>
              <a:rPr lang="it-IT" dirty="0" smtClean="0"/>
              <a:t> m</a:t>
            </a:r>
            <a:r>
              <a:rPr lang="az-Cyrl-AZ" dirty="0" smtClean="0"/>
              <a:t>Ё</a:t>
            </a:r>
            <a:r>
              <a:rPr lang="it-IT" dirty="0" err="1" smtClean="0"/>
              <a:t>simdh</a:t>
            </a:r>
            <a:r>
              <a:rPr lang="az-Cyrl-AZ" dirty="0" smtClean="0"/>
              <a:t>Ё</a:t>
            </a:r>
            <a:r>
              <a:rPr lang="it-IT" dirty="0" err="1" smtClean="0"/>
              <a:t>nia</a:t>
            </a:r>
            <a:r>
              <a:rPr lang="it-IT" dirty="0" smtClean="0"/>
              <a:t> on </a:t>
            </a:r>
            <a:r>
              <a:rPr lang="it-IT" dirty="0" err="1" smtClean="0"/>
              <a:t>line</a:t>
            </a:r>
            <a:r>
              <a:rPr lang="it-IT" dirty="0" smtClean="0"/>
              <a:t> …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000" y="1406343"/>
            <a:ext cx="3960000" cy="4572000"/>
          </a:xfrm>
        </p:spPr>
        <p:txBody>
          <a:bodyPr/>
          <a:lstStyle/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edukatorë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shpesh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dëgjojmë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rëndësinë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kodimit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 p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rdorsh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aksesuesh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 , p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rmes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programeve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kodimit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studentët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tanë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Sidoqoftë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dëgjojmë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teknikat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procesin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kodimit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mësimin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këtyre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aftësive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sit 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t'i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zbatojnë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vet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klasë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por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sht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pi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veçanërisht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tani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shkollat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detyrohen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udhëzime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virtuale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latin typeface="Times New Roman" pitchFamily="18" charset="0"/>
                <a:cs typeface="Times New Roman" pitchFamily="18" charset="0"/>
              </a:rPr>
              <a:t>pandemisë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COVID-19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" name="Segnaposto contenuto 10" descr="20170725 digital garage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1538" y="2531533"/>
            <a:ext cx="3959225" cy="263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 T</a:t>
            </a:r>
            <a:r>
              <a:rPr lang="az-Cyrl-AZ" dirty="0" smtClean="0"/>
              <a:t>Ё</a:t>
            </a:r>
            <a:r>
              <a:rPr lang="it-IT" dirty="0" smtClean="0"/>
              <a:t> KODOJM</a:t>
            </a:r>
            <a:r>
              <a:rPr lang="az-Cyrl-AZ" dirty="0" smtClean="0"/>
              <a:t>Ё</a:t>
            </a:r>
            <a:r>
              <a:rPr lang="it-IT" dirty="0" smtClean="0"/>
              <a:t> N</a:t>
            </a:r>
            <a:r>
              <a:rPr lang="az-Cyrl-AZ" dirty="0" smtClean="0"/>
              <a:t>Ё</a:t>
            </a:r>
            <a:r>
              <a:rPr lang="it-IT" dirty="0" smtClean="0"/>
              <a:t> MIKROBIT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7370" y="1233714"/>
            <a:ext cx="3237829" cy="4918800"/>
          </a:xfrm>
        </p:spPr>
        <p:txBody>
          <a:bodyPr/>
          <a:lstStyle/>
          <a:p>
            <a:pPr marL="342900" indent="-342900"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342900" indent="-342900"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342900" indent="-342900" algn="ctr"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https://microbit.org/code/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None/>
            </a:pP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Kliko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az-Cyrl-AZ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’s code</a:t>
            </a:r>
          </a:p>
          <a:p>
            <a:pPr marL="342900" indent="-342900"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MakeCode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editor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None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New Project</a:t>
            </a:r>
          </a:p>
          <a:p>
            <a:pPr marL="342900" indent="-342900" algn="ctr">
              <a:buNone/>
            </a:pP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Immagine 6" descr="LETS C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15" y="1223946"/>
            <a:ext cx="5036456" cy="1287026"/>
          </a:xfrm>
          <a:prstGeom prst="rect">
            <a:avLst/>
          </a:prstGeom>
        </p:spPr>
      </p:pic>
      <p:pic>
        <p:nvPicPr>
          <p:cNvPr id="8" name="Immagin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630" y="4644571"/>
            <a:ext cx="5138056" cy="1625601"/>
          </a:xfrm>
          <a:prstGeom prst="rect">
            <a:avLst/>
          </a:prstGeom>
        </p:spPr>
      </p:pic>
      <p:pic>
        <p:nvPicPr>
          <p:cNvPr id="9" name="Immagine 8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086" y="2960916"/>
            <a:ext cx="5109028" cy="1335313"/>
          </a:xfrm>
          <a:prstGeom prst="rect">
            <a:avLst/>
          </a:prstGeom>
        </p:spPr>
      </p:pic>
      <p:sp>
        <p:nvSpPr>
          <p:cNvPr id="12" name="Meno 11"/>
          <p:cNvSpPr/>
          <p:nvPr/>
        </p:nvSpPr>
        <p:spPr>
          <a:xfrm>
            <a:off x="3875314" y="1233715"/>
            <a:ext cx="1016000" cy="275771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Meno 12"/>
          <p:cNvSpPr/>
          <p:nvPr/>
        </p:nvSpPr>
        <p:spPr>
          <a:xfrm>
            <a:off x="5109030" y="4085772"/>
            <a:ext cx="3135084" cy="268514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203199" y="2017486"/>
            <a:ext cx="537029" cy="333829"/>
          </a:xfrm>
          <a:prstGeom prst="roundRect">
            <a:avLst/>
          </a:prstGeom>
          <a:scene3d>
            <a:camera prst="obliqueTopLef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lgerian" pitchFamily="82" charset="0"/>
              </a:rPr>
              <a:t>1.</a:t>
            </a:r>
            <a:endParaRPr lang="it-IT" b="1" dirty="0">
              <a:latin typeface="Algerian" pitchFamily="82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442685" y="3214915"/>
            <a:ext cx="537029" cy="333829"/>
          </a:xfrm>
          <a:prstGeom prst="roundRect">
            <a:avLst/>
          </a:prstGeom>
          <a:scene3d>
            <a:camera prst="obliqueTopLef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lgerian" pitchFamily="82" charset="0"/>
              </a:rPr>
              <a:t>2.</a:t>
            </a:r>
            <a:endParaRPr lang="it-IT" b="1" dirty="0">
              <a:latin typeface="Algerian" pitchFamily="82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820057" y="4796972"/>
            <a:ext cx="537029" cy="333829"/>
          </a:xfrm>
          <a:prstGeom prst="roundRect">
            <a:avLst/>
          </a:prstGeom>
          <a:scene3d>
            <a:camera prst="obliqueTopLef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lgerian" pitchFamily="82" charset="0"/>
              </a:rPr>
              <a:t>3.</a:t>
            </a:r>
            <a:endParaRPr lang="it-IT" b="1" dirty="0">
              <a:latin typeface="Algerian" pitchFamily="82" charset="0"/>
            </a:endParaRPr>
          </a:p>
        </p:txBody>
      </p:sp>
      <p:sp>
        <p:nvSpPr>
          <p:cNvPr id="14" name="Meno 13"/>
          <p:cNvSpPr/>
          <p:nvPr/>
        </p:nvSpPr>
        <p:spPr>
          <a:xfrm>
            <a:off x="3606801" y="6008915"/>
            <a:ext cx="2169884" cy="232228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956329"/>
          </a:xfrm>
        </p:spPr>
        <p:txBody>
          <a:bodyPr/>
          <a:lstStyle/>
          <a:p>
            <a:pPr algn="ctr"/>
            <a:r>
              <a:rPr lang="it-IT" dirty="0" err="1" smtClean="0"/>
              <a:t>Kalendari</a:t>
            </a:r>
            <a:r>
              <a:rPr lang="it-IT" dirty="0" smtClean="0"/>
              <a:t>  </a:t>
            </a:r>
            <a:r>
              <a:rPr lang="it-IT" dirty="0" err="1" smtClean="0"/>
              <a:t>maj</a:t>
            </a:r>
            <a:r>
              <a:rPr lang="it-IT" dirty="0" smtClean="0"/>
              <a:t> – </a:t>
            </a:r>
            <a:r>
              <a:rPr lang="it-IT" dirty="0" err="1" smtClean="0"/>
              <a:t>qershor</a:t>
            </a:r>
            <a:r>
              <a:rPr lang="it-IT" dirty="0" smtClean="0"/>
              <a:t> 2020 </a:t>
            </a:r>
            <a:br>
              <a:rPr lang="it-IT" dirty="0" smtClean="0"/>
            </a:br>
            <a:r>
              <a:rPr lang="it-IT" dirty="0" smtClean="0"/>
              <a:t>Micro:bit at home</a:t>
            </a:r>
            <a:endParaRPr lang="it-IT" dirty="0"/>
          </a:p>
        </p:txBody>
      </p:sp>
      <p:pic>
        <p:nvPicPr>
          <p:cNvPr id="6" name="Segnaposto contenuto 5" descr="Screenshot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465944"/>
            <a:ext cx="8207375" cy="3585028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37029" y="5515429"/>
            <a:ext cx="8098971" cy="566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https://microbit.org/news/2020-05-20/microbit-at-home-jukebox/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D9856-823E-4DDD-ABDB-CD0E5B5E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66479"/>
          </a:xfrm>
        </p:spPr>
        <p:txBody>
          <a:bodyPr/>
          <a:lstStyle/>
          <a:p>
            <a:pPr algn="ctr"/>
            <a:r>
              <a:rPr lang="en-US" sz="2200" dirty="0" err="1" smtClean="0"/>
              <a:t>Kodimi</a:t>
            </a:r>
            <a:r>
              <a:rPr lang="en-US" sz="2200" dirty="0" smtClean="0"/>
              <a:t> I </a:t>
            </a:r>
            <a:r>
              <a:rPr lang="en-US" sz="2200" dirty="0" err="1" smtClean="0"/>
              <a:t>zemr</a:t>
            </a:r>
            <a:r>
              <a:rPr lang="az-Cyrl-AZ" sz="2200" dirty="0" smtClean="0"/>
              <a:t>Ё</a:t>
            </a:r>
            <a:r>
              <a:rPr lang="it-IT" sz="2200" dirty="0" smtClean="0"/>
              <a:t>s</a:t>
            </a:r>
            <a:endParaRPr lang="en-US" sz="2200" dirty="0"/>
          </a:p>
        </p:txBody>
      </p:sp>
      <p:pic>
        <p:nvPicPr>
          <p:cNvPr id="8" name="Segnaposto contenuto 7" descr="Screenshot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087" y="1291772"/>
            <a:ext cx="7808684" cy="3454400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BC496F-CAAB-4FF3-8445-F047EBB0F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035B14-8E9B-4FAC-9D2B-8D7E7B5FC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638629" y="5326743"/>
            <a:ext cx="786674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https://microbit.org/projects/make-it-code-it/heart/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340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D9856-823E-4DDD-ABDB-CD0E5B5E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dirty="0" err="1" smtClean="0"/>
              <a:t>Kodimi</a:t>
            </a:r>
            <a:r>
              <a:rPr lang="en-US" sz="2200" dirty="0" smtClean="0"/>
              <a:t> I </a:t>
            </a:r>
            <a:r>
              <a:rPr lang="en-US" sz="2200" dirty="0" err="1" smtClean="0"/>
              <a:t>rrahjeve</a:t>
            </a:r>
            <a:r>
              <a:rPr lang="en-US" sz="2200" dirty="0" smtClean="0"/>
              <a:t> t</a:t>
            </a:r>
            <a:r>
              <a:rPr lang="az-Cyrl-AZ" sz="2200" dirty="0" smtClean="0"/>
              <a:t>Ё</a:t>
            </a:r>
            <a:r>
              <a:rPr lang="it-IT" sz="2200" dirty="0" smtClean="0"/>
              <a:t> </a:t>
            </a:r>
            <a:r>
              <a:rPr lang="en-US" sz="2200" dirty="0" err="1" smtClean="0"/>
              <a:t>zemr</a:t>
            </a:r>
            <a:r>
              <a:rPr lang="az-Cyrl-AZ" sz="2200" dirty="0" smtClean="0"/>
              <a:t>Ё</a:t>
            </a:r>
            <a:r>
              <a:rPr lang="it-IT" sz="2200" dirty="0" smtClean="0"/>
              <a:t>s.</a:t>
            </a:r>
            <a:endParaRPr lang="en-US" sz="2200" dirty="0"/>
          </a:p>
        </p:txBody>
      </p:sp>
      <p:pic>
        <p:nvPicPr>
          <p:cNvPr id="7" name="Segnaposto contenuto 6" descr="Screenshot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85" y="1202418"/>
            <a:ext cx="8261758" cy="3761468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BC496F-CAAB-4FF3-8445-F047EBB0F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035B14-8E9B-4FAC-9D2B-8D7E7B5FC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580571" y="5312229"/>
            <a:ext cx="8142515" cy="6531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https://makecode.microbit.org/#editor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340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Emocionet</a:t>
            </a:r>
            <a:r>
              <a:rPr lang="it-IT" dirty="0" smtClean="0"/>
              <a:t> </a:t>
            </a:r>
            <a:r>
              <a:rPr lang="it-IT" dirty="0" err="1" smtClean="0"/>
              <a:t>shprehja</a:t>
            </a:r>
            <a:r>
              <a:rPr lang="it-IT" dirty="0" smtClean="0"/>
              <a:t> e </a:t>
            </a:r>
            <a:r>
              <a:rPr lang="it-IT" dirty="0" err="1" smtClean="0"/>
              <a:t>tyre</a:t>
            </a:r>
            <a:endParaRPr lang="it-IT" dirty="0"/>
          </a:p>
        </p:txBody>
      </p:sp>
      <p:pic>
        <p:nvPicPr>
          <p:cNvPr id="6" name="Segnaposto contenuto 5" descr="emocio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042559"/>
            <a:ext cx="8207375" cy="4110011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493486" y="5675086"/>
            <a:ext cx="8258628" cy="522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https://microbit.org/projects/make-it-code-it/emotion-badge/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Alarmi i </a:t>
            </a:r>
            <a:r>
              <a:rPr lang="it-IT" dirty="0" err="1" smtClean="0"/>
              <a:t>der</a:t>
            </a:r>
            <a:r>
              <a:rPr lang="az-Cyrl-AZ" dirty="0" smtClean="0"/>
              <a:t>Ё</a:t>
            </a:r>
            <a:r>
              <a:rPr lang="it-IT" dirty="0" smtClean="0"/>
              <a:t>s</a:t>
            </a:r>
            <a:endParaRPr lang="it-IT" dirty="0"/>
          </a:p>
        </p:txBody>
      </p:sp>
      <p:pic>
        <p:nvPicPr>
          <p:cNvPr id="6" name="Segnaposto contenuto 5" descr="D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86" y="1001486"/>
            <a:ext cx="7982857" cy="431074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66057" y="5370286"/>
            <a:ext cx="7997372" cy="566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https://microbit.org/news/2020-05-18/microbit-at-home-door-alarm/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164000"/>
          </a:xfrm>
        </p:spPr>
        <p:txBody>
          <a:bodyPr/>
          <a:lstStyle/>
          <a:p>
            <a:pPr algn="ctr"/>
            <a:r>
              <a:rPr lang="it-IT" dirty="0" err="1" smtClean="0"/>
              <a:t>Mikrobiti</a:t>
            </a:r>
            <a:r>
              <a:rPr lang="it-IT" dirty="0" smtClean="0"/>
              <a:t> </a:t>
            </a:r>
            <a:r>
              <a:rPr lang="it-IT" dirty="0" err="1" smtClean="0"/>
              <a:t>miku</a:t>
            </a:r>
            <a:r>
              <a:rPr lang="it-IT" dirty="0" smtClean="0"/>
              <a:t> </a:t>
            </a:r>
            <a:r>
              <a:rPr lang="it-IT" dirty="0" err="1" smtClean="0"/>
              <a:t>im</a:t>
            </a:r>
            <a:r>
              <a:rPr lang="it-IT" dirty="0" smtClean="0"/>
              <a:t> </a:t>
            </a:r>
            <a:r>
              <a:rPr lang="it-IT" dirty="0" err="1" smtClean="0"/>
              <a:t>sekret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“ </a:t>
            </a:r>
            <a:r>
              <a:rPr lang="it-IT" dirty="0" err="1" smtClean="0"/>
              <a:t>mos</a:t>
            </a:r>
            <a:r>
              <a:rPr lang="it-IT" dirty="0" smtClean="0"/>
              <a:t> ma </a:t>
            </a:r>
            <a:r>
              <a:rPr lang="it-IT" dirty="0" err="1" smtClean="0"/>
              <a:t>prek</a:t>
            </a:r>
            <a:r>
              <a:rPr lang="it-IT" dirty="0" smtClean="0"/>
              <a:t> </a:t>
            </a:r>
            <a:r>
              <a:rPr lang="it-IT" dirty="0" err="1" smtClean="0"/>
              <a:t>biskot</a:t>
            </a:r>
            <a:r>
              <a:rPr lang="az-Cyrl-AZ" dirty="0" smtClean="0"/>
              <a:t>Ё</a:t>
            </a:r>
            <a:r>
              <a:rPr lang="it-IT" dirty="0" smtClean="0"/>
              <a:t>n “</a:t>
            </a:r>
            <a:endParaRPr lang="it-IT" dirty="0"/>
          </a:p>
        </p:txBody>
      </p:sp>
      <p:pic>
        <p:nvPicPr>
          <p:cNvPr id="8" name="Segnaposto contenuto 7" descr="kut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9284" y="1770743"/>
            <a:ext cx="3959225" cy="35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egnaposto contenuto 8" descr="kuk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6681" y="1582057"/>
            <a:ext cx="3959225" cy="367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580571" y="5500914"/>
            <a:ext cx="7953829" cy="566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4"/>
              </a:rPr>
              <a:t>https://microbit.org/news/2020-05-17/microbit-at-home-cookie-tin-alarm/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951199"/>
          </a:xfrm>
        </p:spPr>
        <p:txBody>
          <a:bodyPr/>
          <a:lstStyle/>
          <a:p>
            <a:pPr algn="ctr"/>
            <a:r>
              <a:rPr lang="en-US" sz="2400" b="1" dirty="0" err="1" smtClean="0"/>
              <a:t>micro:bit</a:t>
            </a:r>
            <a:r>
              <a:rPr lang="en-US" sz="2400" b="1" dirty="0" smtClean="0"/>
              <a:t> at home - water bottle alert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err="1" smtClean="0"/>
              <a:t>mos</a:t>
            </a:r>
            <a:r>
              <a:rPr lang="en-US" sz="2800" b="1" dirty="0" smtClean="0"/>
              <a:t> ma </a:t>
            </a:r>
            <a:r>
              <a:rPr lang="en-US" sz="2800" b="1" dirty="0" err="1" smtClean="0"/>
              <a:t>prek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shishen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ujit</a:t>
            </a:r>
            <a:endParaRPr lang="it-IT" dirty="0"/>
          </a:p>
        </p:txBody>
      </p:sp>
      <p:pic>
        <p:nvPicPr>
          <p:cNvPr id="8" name="Segnaposto contenuto 7" descr="uj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655" y="2081338"/>
            <a:ext cx="3959225" cy="2606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egnaposto contenuto 8" descr="uji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5424" y="1905767"/>
            <a:ext cx="3959225" cy="268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508000" y="5515429"/>
            <a:ext cx="8098971" cy="624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4"/>
              </a:rPr>
              <a:t>https://microbit.org/news/2020-05-16/microbit-at-home-water-bottle-alert/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057" y="1629873"/>
            <a:ext cx="8344800" cy="837555"/>
          </a:xfrm>
        </p:spPr>
        <p:txBody>
          <a:bodyPr/>
          <a:lstStyle/>
          <a:p>
            <a:pPr algn="ctr"/>
            <a:r>
              <a:rPr lang="it-IT" sz="2000" dirty="0" err="1" smtClean="0"/>
              <a:t>Faleminderit</a:t>
            </a:r>
            <a:r>
              <a:rPr lang="it-IT" sz="2000" dirty="0" smtClean="0"/>
              <a:t> q</a:t>
            </a:r>
            <a:r>
              <a:rPr lang="az-Cyrl-AZ" sz="2000" dirty="0" smtClean="0"/>
              <a:t>Ё</a:t>
            </a:r>
            <a:r>
              <a:rPr lang="it-IT" sz="2000" dirty="0" smtClean="0"/>
              <a:t> </a:t>
            </a:r>
            <a:r>
              <a:rPr lang="it-IT" sz="2000" dirty="0" err="1" smtClean="0"/>
              <a:t>jeni</a:t>
            </a:r>
            <a:r>
              <a:rPr lang="it-IT" sz="2000" dirty="0" smtClean="0"/>
              <a:t> </a:t>
            </a:r>
            <a:r>
              <a:rPr lang="it-IT" sz="2000" dirty="0" err="1" smtClean="0"/>
              <a:t>sot</a:t>
            </a:r>
            <a:r>
              <a:rPr lang="it-IT" sz="2000" dirty="0" smtClean="0"/>
              <a:t>, s</a:t>
            </a:r>
            <a:r>
              <a:rPr lang="az-Cyrl-AZ" sz="2000" dirty="0" smtClean="0"/>
              <a:t>Ё</a:t>
            </a:r>
            <a:r>
              <a:rPr lang="it-IT" sz="2000" dirty="0" err="1" smtClean="0"/>
              <a:t>bashku</a:t>
            </a:r>
            <a:r>
              <a:rPr lang="it-IT" sz="2000" dirty="0" smtClean="0"/>
              <a:t> me ne.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4" name="Immagine 3" descr="a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3370944"/>
            <a:ext cx="3058886" cy="227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 descr="1003454_4993774014536_165581670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42" y="3341461"/>
            <a:ext cx="3309257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682171" y="5878286"/>
            <a:ext cx="3222171" cy="333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Msc</a:t>
            </a:r>
            <a:r>
              <a:rPr lang="it-IT" b="1" dirty="0" smtClean="0">
                <a:solidFill>
                  <a:srgbClr val="0070C0"/>
                </a:solidFill>
              </a:rPr>
              <a:t> Aida LUMSHI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87257" y="5914572"/>
            <a:ext cx="3222171" cy="333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Msc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Vjollca</a:t>
            </a:r>
            <a:r>
              <a:rPr lang="it-IT" b="1" dirty="0" smtClean="0">
                <a:solidFill>
                  <a:srgbClr val="0070C0"/>
                </a:solidFill>
              </a:rPr>
              <a:t> VLADI MUSHA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8" name="Immagine 7" descr="Screensh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43" y="3258230"/>
            <a:ext cx="160020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Mat</a:t>
            </a:r>
            <a:r>
              <a:rPr lang="az-Cyrl-AZ" dirty="0" smtClean="0"/>
              <a:t>Ё</a:t>
            </a:r>
            <a:r>
              <a:rPr lang="it-IT" dirty="0" smtClean="0"/>
              <a:t>si i </a:t>
            </a:r>
            <a:r>
              <a:rPr lang="it-IT" dirty="0" err="1" smtClean="0"/>
              <a:t>hapave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696686" y="5558971"/>
            <a:ext cx="7808685" cy="595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2"/>
              </a:rPr>
              <a:t>https://microbit.org/news/2020-05-02/microbit-at-home-step-counter/</a:t>
            </a:r>
            <a:endParaRPr lang="it-IT" dirty="0"/>
          </a:p>
        </p:txBody>
      </p:sp>
      <p:pic>
        <p:nvPicPr>
          <p:cNvPr id="17" name="Segnaposto contenuto 16" descr="1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3486" y="1204686"/>
            <a:ext cx="8142513" cy="403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956329"/>
          </a:xfrm>
        </p:spPr>
        <p:txBody>
          <a:bodyPr/>
          <a:lstStyle/>
          <a:p>
            <a:pPr algn="ctr"/>
            <a:r>
              <a:rPr lang="it-IT" dirty="0" err="1" smtClean="0"/>
              <a:t>luajm</a:t>
            </a:r>
            <a:r>
              <a:rPr lang="az-Cyrl-AZ" dirty="0" smtClean="0"/>
              <a:t>Ё</a:t>
            </a:r>
            <a:r>
              <a:rPr lang="it-IT" dirty="0" smtClean="0"/>
              <a:t> </a:t>
            </a:r>
            <a:r>
              <a:rPr lang="it-IT" dirty="0" err="1" smtClean="0"/>
              <a:t>mos</a:t>
            </a:r>
            <a:r>
              <a:rPr lang="it-IT" dirty="0" smtClean="0"/>
              <a:t>  </a:t>
            </a:r>
            <a:r>
              <a:rPr lang="it-IT" dirty="0" err="1" smtClean="0"/>
              <a:t>nxeh</a:t>
            </a:r>
            <a:r>
              <a:rPr lang="it-IT" dirty="0" smtClean="0"/>
              <a:t> . </a:t>
            </a:r>
            <a:br>
              <a:rPr lang="it-IT" dirty="0" smtClean="0"/>
            </a:br>
            <a:r>
              <a:rPr lang="it-IT" dirty="0" err="1" smtClean="0"/>
              <a:t>Hedhja</a:t>
            </a:r>
            <a:r>
              <a:rPr lang="it-IT" dirty="0" smtClean="0"/>
              <a:t> e </a:t>
            </a:r>
            <a:r>
              <a:rPr lang="it-IT" dirty="0" err="1" smtClean="0"/>
              <a:t>zarit</a:t>
            </a:r>
            <a:r>
              <a:rPr lang="it-IT" dirty="0" smtClean="0"/>
              <a:t>/ ve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20914" y="5660571"/>
            <a:ext cx="8302172" cy="551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2"/>
              </a:rPr>
              <a:t>https://microbit.org/news/2020-05-08/microbit-at-home-dice/</a:t>
            </a:r>
            <a:endParaRPr lang="it-IT" dirty="0"/>
          </a:p>
        </p:txBody>
      </p:sp>
      <p:pic>
        <p:nvPicPr>
          <p:cNvPr id="8" name="Immagine 7" descr="Screenshot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494972"/>
            <a:ext cx="7895771" cy="359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Matim</a:t>
            </a:r>
            <a:r>
              <a:rPr lang="it-IT" dirty="0" smtClean="0"/>
              <a:t> </a:t>
            </a:r>
            <a:r>
              <a:rPr lang="it-IT" dirty="0" err="1" smtClean="0"/>
              <a:t>temperatur</a:t>
            </a:r>
            <a:r>
              <a:rPr lang="az-Cyrl-AZ" dirty="0" smtClean="0"/>
              <a:t>Ё</a:t>
            </a:r>
            <a:r>
              <a:rPr lang="it-IT" dirty="0" smtClean="0"/>
              <a:t>n e </a:t>
            </a:r>
            <a:r>
              <a:rPr lang="it-IT" dirty="0" err="1" smtClean="0"/>
              <a:t>dhom</a:t>
            </a:r>
            <a:r>
              <a:rPr lang="az-Cyrl-AZ" dirty="0" smtClean="0"/>
              <a:t>Ё</a:t>
            </a:r>
            <a:r>
              <a:rPr lang="it-IT" dirty="0" smtClean="0"/>
              <a:t>s</a:t>
            </a:r>
            <a:endParaRPr lang="it-IT" dirty="0"/>
          </a:p>
        </p:txBody>
      </p:sp>
      <p:pic>
        <p:nvPicPr>
          <p:cNvPr id="7" name="Segnaposto contenuto 6" descr="tem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971" y="1347560"/>
            <a:ext cx="7982857" cy="4283983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Sh</a:t>
            </a:r>
            <a:r>
              <a:rPr lang="az-Cyrl-AZ" dirty="0" smtClean="0">
                <a:solidFill>
                  <a:srgbClr val="FF0000"/>
                </a:solidFill>
              </a:rPr>
              <a:t>Ё</a:t>
            </a:r>
            <a:r>
              <a:rPr lang="it-IT" dirty="0" err="1" smtClean="0">
                <a:solidFill>
                  <a:srgbClr val="FF0000"/>
                </a:solidFill>
              </a:rPr>
              <a:t>titje</a:t>
            </a:r>
            <a:r>
              <a:rPr lang="it-IT" dirty="0" smtClean="0">
                <a:solidFill>
                  <a:srgbClr val="FF0000"/>
                </a:solidFill>
              </a:rPr>
              <a:t> n</a:t>
            </a:r>
            <a:r>
              <a:rPr lang="az-Cyrl-AZ" dirty="0" smtClean="0">
                <a:solidFill>
                  <a:srgbClr val="FF0000"/>
                </a:solidFill>
              </a:rPr>
              <a:t>Ё</a:t>
            </a:r>
            <a:r>
              <a:rPr lang="it-IT" dirty="0" smtClean="0">
                <a:solidFill>
                  <a:srgbClr val="FF0000"/>
                </a:solidFill>
              </a:rPr>
              <a:t> mal. </a:t>
            </a:r>
            <a:r>
              <a:rPr lang="it-IT" dirty="0" err="1" smtClean="0">
                <a:solidFill>
                  <a:srgbClr val="FF0000"/>
                </a:solidFill>
              </a:rPr>
              <a:t>busulla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Segnaposto contenuto 7" descr="Screenshot0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371" y="1291771"/>
            <a:ext cx="8447315" cy="3628572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93486" y="5123543"/>
            <a:ext cx="8244114" cy="580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https://microbit.org/projects/make-it-code-it/compass-north/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Alarmi i </a:t>
            </a:r>
            <a:r>
              <a:rPr lang="it-IT" dirty="0" err="1" smtClean="0">
                <a:solidFill>
                  <a:srgbClr val="FF0000"/>
                </a:solidFill>
              </a:rPr>
              <a:t>zgjimit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 descr="Screenshot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99" y="1277257"/>
            <a:ext cx="8186057" cy="3729718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464457" y="5428343"/>
            <a:ext cx="8244114" cy="653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/>
              </a:rPr>
              <a:t>https://microbit.org/news/2020-05-03/microbit-at-home-get-up/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563200"/>
            <a:ext cx="8424000" cy="579303"/>
          </a:xfrm>
        </p:spPr>
        <p:txBody>
          <a:bodyPr/>
          <a:lstStyle/>
          <a:p>
            <a:r>
              <a:rPr lang="it-IT" dirty="0" smtClean="0"/>
              <a:t> Le t</a:t>
            </a:r>
            <a:r>
              <a:rPr lang="az-Cyrl-AZ" dirty="0" smtClean="0"/>
              <a:t>Ё</a:t>
            </a:r>
            <a:r>
              <a:rPr lang="it-IT" dirty="0" smtClean="0"/>
              <a:t> </a:t>
            </a:r>
            <a:r>
              <a:rPr lang="it-IT" dirty="0" err="1" smtClean="0"/>
              <a:t>arg</a:t>
            </a:r>
            <a:r>
              <a:rPr lang="az-Cyrl-AZ" dirty="0" smtClean="0"/>
              <a:t>Ё</a:t>
            </a:r>
            <a:r>
              <a:rPr lang="it-IT" dirty="0" err="1" smtClean="0"/>
              <a:t>tohemi</a:t>
            </a:r>
            <a:r>
              <a:rPr lang="it-IT" dirty="0" smtClean="0"/>
              <a:t> </a:t>
            </a:r>
            <a:r>
              <a:rPr lang="it-IT" dirty="0" err="1" smtClean="0"/>
              <a:t>pak</a:t>
            </a:r>
            <a:r>
              <a:rPr lang="it-IT" dirty="0" smtClean="0"/>
              <a:t> me </a:t>
            </a:r>
            <a:r>
              <a:rPr lang="it-IT" dirty="0" err="1" smtClean="0"/>
              <a:t>kahoot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Immagine 6" descr="Screenshot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1560285"/>
            <a:ext cx="7633380" cy="219891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06400" y="1465943"/>
            <a:ext cx="928914" cy="7112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9143" y="4042229"/>
            <a:ext cx="928914" cy="7112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magine 10" descr="Screenshot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23" y="3773715"/>
            <a:ext cx="7093177" cy="180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4" name="Immagine 3" descr="pyetje-300x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" y="3149601"/>
            <a:ext cx="7953828" cy="2996066"/>
          </a:xfrm>
          <a:prstGeom prst="rect">
            <a:avLst/>
          </a:prstGeom>
        </p:spPr>
      </p:pic>
      <p:pic>
        <p:nvPicPr>
          <p:cNvPr id="5" name="Immagine 4" descr="Screen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14" y="3171144"/>
            <a:ext cx="160020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600" y="3240958"/>
            <a:ext cx="8344800" cy="3072755"/>
          </a:xfrm>
        </p:spPr>
        <p:txBody>
          <a:bodyPr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TË MENDOSH NË MËNYRË KRITIKE </a:t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DHE TË ZGJIDHËSH PROBLEME,</a:t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Cyrl-AZ" sz="2800" b="1" i="1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shkoll</a:t>
            </a:r>
            <a:r>
              <a:rPr lang="az-Cyrl-AZ" sz="2800" b="1" i="1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familje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duke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koduar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me MIKRO:BIT ,</a:t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ËSHTË ARGËTUESE !</a:t>
            </a:r>
            <a:endParaRPr lang="it-IT" sz="28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16795" y="4326492"/>
            <a:ext cx="8344800" cy="1228852"/>
          </a:xfrm>
        </p:spPr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FALEMINDERIT !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B7A4A0-8EA2-47FA-AD48-E901BA87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44614"/>
          </a:xfrm>
        </p:spPr>
        <p:txBody>
          <a:bodyPr/>
          <a:lstStyle/>
          <a:p>
            <a:pPr algn="ctr"/>
            <a:r>
              <a:rPr lang="en-US" sz="2200" dirty="0" err="1" smtClean="0"/>
              <a:t>Kodimi</a:t>
            </a:r>
            <a:r>
              <a:rPr lang="en-US" sz="2200" dirty="0" smtClean="0"/>
              <a:t> n</a:t>
            </a:r>
            <a:r>
              <a:rPr lang="az-Cyrl-AZ" sz="2200" dirty="0" smtClean="0"/>
              <a:t>Ё</a:t>
            </a:r>
            <a:r>
              <a:rPr lang="en-US" sz="2200" dirty="0" smtClean="0"/>
              <a:t> </a:t>
            </a:r>
            <a:r>
              <a:rPr lang="en-US" sz="2200" dirty="0" err="1" smtClean="0"/>
              <a:t>familje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6" name="Segnaposto contenuto 5" descr="Screenshot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58" y="1514556"/>
            <a:ext cx="8569325" cy="3896344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7138C3-8922-45E5-9461-5E7F8336E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5D47CC-196C-414D-B46B-7B622F0DA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900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Familje</a:t>
            </a:r>
            <a:r>
              <a:rPr lang="it-IT" dirty="0" smtClean="0"/>
              <a:t> – </a:t>
            </a:r>
            <a:r>
              <a:rPr lang="it-IT" dirty="0" err="1" smtClean="0"/>
              <a:t>shkoll</a:t>
            </a:r>
            <a:r>
              <a:rPr lang="az-Cyrl-AZ" dirty="0" smtClean="0"/>
              <a:t>Ё</a:t>
            </a:r>
            <a:r>
              <a:rPr lang="it-IT" dirty="0" smtClean="0"/>
              <a:t> – </a:t>
            </a:r>
            <a:r>
              <a:rPr lang="it-IT" dirty="0" err="1" smtClean="0"/>
              <a:t>kodim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Segnaposto contenuto 6" descr="Screenshot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60681">
            <a:off x="468313" y="1300498"/>
            <a:ext cx="3959225" cy="373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42971" y="1087028"/>
            <a:ext cx="4068762" cy="5008971"/>
          </a:xfrm>
        </p:spPr>
        <p:txBody>
          <a:bodyPr/>
          <a:lstStyle/>
          <a:p>
            <a:r>
              <a:rPr lang="sq-AL" dirty="0" smtClean="0"/>
              <a:t>Kodi</a:t>
            </a:r>
            <a:r>
              <a:rPr lang="it-IT" dirty="0" smtClean="0"/>
              <a:t>mi</a:t>
            </a:r>
            <a:r>
              <a:rPr lang="sq-AL" dirty="0" smtClean="0"/>
              <a:t> </a:t>
            </a:r>
            <a:r>
              <a:rPr lang="it-IT" dirty="0" smtClean="0"/>
              <a:t>f</a:t>
            </a:r>
            <a:r>
              <a:rPr lang="sq-AL" dirty="0" smtClean="0"/>
              <a:t>amiljar është </a:t>
            </a:r>
            <a:r>
              <a:rPr lang="it-IT" dirty="0" err="1" smtClean="0"/>
              <a:t>njё</a:t>
            </a:r>
            <a:r>
              <a:rPr lang="it-IT" dirty="0" smtClean="0"/>
              <a:t> </a:t>
            </a:r>
            <a:r>
              <a:rPr lang="it-IT" dirty="0" err="1" smtClean="0"/>
              <a:t>ndihmes</a:t>
            </a:r>
            <a:r>
              <a:rPr lang="az-Cyrl-AZ" dirty="0" smtClean="0"/>
              <a:t>ё</a:t>
            </a:r>
            <a:r>
              <a:rPr lang="it-IT" dirty="0" smtClean="0"/>
              <a:t> </a:t>
            </a:r>
            <a:r>
              <a:rPr lang="sq-AL" dirty="0" smtClean="0"/>
              <a:t>për shkollën që ndërron në mënyrë të konsiderueshme programimin dhe mësimin e shkencës kompjuterike në çdo shkollë dhe në çdo familje. </a:t>
            </a:r>
            <a:endParaRPr lang="it-IT" dirty="0" smtClean="0"/>
          </a:p>
          <a:p>
            <a:r>
              <a:rPr lang="sq-AL" b="1" dirty="0" smtClean="0">
                <a:solidFill>
                  <a:srgbClr val="C00000"/>
                </a:solidFill>
              </a:rPr>
              <a:t>Pjesëmarrja e familjes </a:t>
            </a:r>
            <a:r>
              <a:rPr lang="it-IT" b="1" dirty="0" smtClean="0">
                <a:solidFill>
                  <a:srgbClr val="C00000"/>
                </a:solidFill>
              </a:rPr>
              <a:t>n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Kodim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q-AL" b="1" dirty="0" smtClean="0">
                <a:solidFill>
                  <a:srgbClr val="C00000"/>
                </a:solidFill>
              </a:rPr>
              <a:t>është një risi e thjeshtë, e thellë </a:t>
            </a:r>
            <a:r>
              <a:rPr lang="it-IT" b="1" dirty="0" smtClean="0">
                <a:solidFill>
                  <a:srgbClr val="C00000"/>
                </a:solidFill>
              </a:rPr>
              <a:t>por q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q-AL" b="1" dirty="0" smtClean="0">
                <a:solidFill>
                  <a:srgbClr val="C00000"/>
                </a:solidFill>
              </a:rPr>
              <a:t>ndryshon </a:t>
            </a:r>
            <a:r>
              <a:rPr lang="it-IT" b="1" dirty="0" err="1" smtClean="0">
                <a:solidFill>
                  <a:srgbClr val="C00000"/>
                </a:solidFill>
              </a:rPr>
              <a:t>dhe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ndihmon</a:t>
            </a:r>
            <a:r>
              <a:rPr lang="sq-AL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n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q-AL" b="1" dirty="0" smtClean="0">
                <a:solidFill>
                  <a:srgbClr val="C00000"/>
                </a:solidFill>
              </a:rPr>
              <a:t>mësimi</a:t>
            </a:r>
            <a:r>
              <a:rPr lang="it-IT" b="1" dirty="0" smtClean="0">
                <a:solidFill>
                  <a:srgbClr val="C00000"/>
                </a:solidFill>
              </a:rPr>
              <a:t>n e</a:t>
            </a:r>
            <a:r>
              <a:rPr lang="sq-AL" b="1" dirty="0" smtClean="0">
                <a:solidFill>
                  <a:srgbClr val="C00000"/>
                </a:solidFill>
              </a:rPr>
              <a:t> kompjuter</a:t>
            </a:r>
            <a:r>
              <a:rPr lang="it-IT" b="1" dirty="0" err="1" smtClean="0">
                <a:solidFill>
                  <a:srgbClr val="C00000"/>
                </a:solidFill>
              </a:rPr>
              <a:t>it</a:t>
            </a:r>
            <a:r>
              <a:rPr lang="sq-AL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 p</a:t>
            </a:r>
            <a:r>
              <a:rPr lang="sq-AL" b="1" dirty="0" smtClean="0">
                <a:solidFill>
                  <a:srgbClr val="C00000"/>
                </a:solidFill>
              </a:rPr>
              <a:t>ë</a:t>
            </a:r>
            <a:r>
              <a:rPr lang="it-IT" b="1" dirty="0" smtClean="0">
                <a:solidFill>
                  <a:srgbClr val="C00000"/>
                </a:solidFill>
              </a:rPr>
              <a:t>r</a:t>
            </a:r>
            <a:r>
              <a:rPr lang="sq-AL" b="1" dirty="0" smtClean="0">
                <a:solidFill>
                  <a:srgbClr val="C00000"/>
                </a:solidFill>
              </a:rPr>
              <a:t> fëmij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t </a:t>
            </a:r>
            <a:r>
              <a:rPr lang="it-IT" b="1" dirty="0" err="1" smtClean="0">
                <a:solidFill>
                  <a:srgbClr val="C00000"/>
                </a:solidFill>
              </a:rPr>
              <a:t>dhe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jo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vet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m.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V</a:t>
            </a:r>
            <a:r>
              <a:rPr lang="sq-AL" dirty="0" smtClean="0">
                <a:solidFill>
                  <a:schemeClr val="tx1"/>
                </a:solidFill>
              </a:rPr>
              <a:t>lerësimi </a:t>
            </a:r>
            <a:r>
              <a:rPr lang="sq-AL" dirty="0" smtClean="0"/>
              <a:t>dhe mbështetja e familjes për ndryshime të tilla të mësimit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mesimdhemjes</a:t>
            </a:r>
            <a:r>
              <a:rPr lang="it-IT" dirty="0" smtClean="0"/>
              <a:t> </a:t>
            </a:r>
            <a:r>
              <a:rPr lang="it-IT" dirty="0" err="1" smtClean="0"/>
              <a:t>sjellin</a:t>
            </a:r>
            <a:r>
              <a:rPr lang="it-IT" dirty="0" smtClean="0"/>
              <a:t> r</a:t>
            </a:r>
            <a:r>
              <a:rPr lang="sq-AL" dirty="0" smtClean="0"/>
              <a:t>ezultat</a:t>
            </a:r>
            <a:r>
              <a:rPr lang="it-IT" dirty="0" smtClean="0"/>
              <a:t>e ne </a:t>
            </a:r>
            <a:r>
              <a:rPr lang="it-IT" dirty="0" err="1" smtClean="0"/>
              <a:t>shkolle</a:t>
            </a:r>
            <a:r>
              <a:rPr lang="it-IT" dirty="0" smtClean="0"/>
              <a:t> </a:t>
            </a:r>
            <a:r>
              <a:rPr lang="it-IT" dirty="0" err="1" smtClean="0"/>
              <a:t>kjo</a:t>
            </a:r>
            <a:r>
              <a:rPr lang="sq-AL" dirty="0" smtClean="0"/>
              <a:t> është një përvojë e paharrueshme shkollore</a:t>
            </a:r>
            <a:r>
              <a:rPr lang="it-IT" dirty="0" smtClean="0"/>
              <a:t>.</a:t>
            </a:r>
            <a:r>
              <a:rPr lang="sq-AL" dirty="0" smtClean="0"/>
              <a:t> </a:t>
            </a:r>
            <a:endParaRPr lang="it-IT" dirty="0" smtClean="0"/>
          </a:p>
          <a:p>
            <a:pPr>
              <a:buNone/>
            </a:pPr>
            <a:r>
              <a:rPr lang="sq-AL" dirty="0" smtClean="0"/>
              <a:t/>
            </a:r>
            <a:br>
              <a:rPr lang="sq-AL" dirty="0" smtClean="0"/>
            </a:b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51346"/>
          </a:xfrm>
        </p:spPr>
        <p:txBody>
          <a:bodyPr/>
          <a:lstStyle/>
          <a:p>
            <a:pPr algn="ctr"/>
            <a:r>
              <a:rPr lang="it-IT" sz="2400" dirty="0" err="1" smtClean="0"/>
              <a:t>Kodimi</a:t>
            </a:r>
            <a:r>
              <a:rPr lang="it-IT" sz="2400" dirty="0" smtClean="0"/>
              <a:t> – </a:t>
            </a:r>
            <a:r>
              <a:rPr lang="it-IT" sz="2400" dirty="0" err="1" smtClean="0"/>
              <a:t>shkolla</a:t>
            </a:r>
            <a:r>
              <a:rPr lang="it-IT" sz="2400" dirty="0" smtClean="0"/>
              <a:t> – FAMILJA - KOMUNITETI</a:t>
            </a:r>
            <a:endParaRPr lang="it-IT" sz="2400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N</a:t>
            </a:r>
            <a:r>
              <a:rPr lang="sq-AL" dirty="0" smtClean="0"/>
              <a:t>ë komunitet i mobilizuar fuqishëm dhe një impuls dhe drejtim i ri për familjen, shoqërinë dhe shkollën për të udhëhequr mësimin e ardhshëm të shkencës kompjuterike.</a:t>
            </a: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sq-AL" b="1" dirty="0" smtClean="0">
                <a:solidFill>
                  <a:srgbClr val="C00000"/>
                </a:solidFill>
              </a:rPr>
              <a:t>Pjesëmarrja e familjes </a:t>
            </a:r>
            <a:r>
              <a:rPr lang="it-IT" b="1" dirty="0" smtClean="0">
                <a:solidFill>
                  <a:srgbClr val="C00000"/>
                </a:solidFill>
              </a:rPr>
              <a:t>n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Kodim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q-AL" b="1" dirty="0" smtClean="0">
                <a:solidFill>
                  <a:srgbClr val="C00000"/>
                </a:solidFill>
              </a:rPr>
              <a:t>është një risi e thjeshtë, e thellë </a:t>
            </a:r>
            <a:r>
              <a:rPr lang="it-IT" b="1" dirty="0" smtClean="0">
                <a:solidFill>
                  <a:srgbClr val="C00000"/>
                </a:solidFill>
              </a:rPr>
              <a:t>por q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q-AL" b="1" dirty="0" smtClean="0">
                <a:solidFill>
                  <a:srgbClr val="C00000"/>
                </a:solidFill>
              </a:rPr>
              <a:t>ndryshon </a:t>
            </a:r>
            <a:r>
              <a:rPr lang="it-IT" b="1" dirty="0" err="1" smtClean="0">
                <a:solidFill>
                  <a:srgbClr val="C00000"/>
                </a:solidFill>
              </a:rPr>
              <a:t>dhe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ndihmon</a:t>
            </a:r>
            <a:r>
              <a:rPr lang="sq-AL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n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q-AL" b="1" dirty="0" smtClean="0">
                <a:solidFill>
                  <a:srgbClr val="C00000"/>
                </a:solidFill>
              </a:rPr>
              <a:t>mësimi</a:t>
            </a:r>
            <a:r>
              <a:rPr lang="it-IT" b="1" dirty="0" smtClean="0">
                <a:solidFill>
                  <a:srgbClr val="C00000"/>
                </a:solidFill>
              </a:rPr>
              <a:t>n e</a:t>
            </a:r>
            <a:r>
              <a:rPr lang="sq-AL" b="1" dirty="0" smtClean="0">
                <a:solidFill>
                  <a:srgbClr val="C00000"/>
                </a:solidFill>
              </a:rPr>
              <a:t> kompjuter</a:t>
            </a:r>
            <a:r>
              <a:rPr lang="it-IT" b="1" dirty="0" err="1" smtClean="0">
                <a:solidFill>
                  <a:srgbClr val="C00000"/>
                </a:solidFill>
              </a:rPr>
              <a:t>it</a:t>
            </a:r>
            <a:r>
              <a:rPr lang="sq-AL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 p</a:t>
            </a:r>
            <a:r>
              <a:rPr lang="sq-AL" b="1" dirty="0" smtClean="0">
                <a:solidFill>
                  <a:srgbClr val="C00000"/>
                </a:solidFill>
              </a:rPr>
              <a:t>ë</a:t>
            </a:r>
            <a:r>
              <a:rPr lang="it-IT" b="1" dirty="0" smtClean="0">
                <a:solidFill>
                  <a:srgbClr val="C00000"/>
                </a:solidFill>
              </a:rPr>
              <a:t>r</a:t>
            </a:r>
            <a:r>
              <a:rPr lang="sq-AL" b="1" dirty="0" smtClean="0">
                <a:solidFill>
                  <a:srgbClr val="C00000"/>
                </a:solidFill>
              </a:rPr>
              <a:t> fëmij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t </a:t>
            </a:r>
            <a:r>
              <a:rPr lang="it-IT" b="1" dirty="0" err="1" smtClean="0">
                <a:solidFill>
                  <a:srgbClr val="C00000"/>
                </a:solidFill>
              </a:rPr>
              <a:t>dhe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jo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vet</a:t>
            </a:r>
            <a:r>
              <a:rPr lang="az-Cyrl-AZ" b="1" dirty="0" smtClean="0">
                <a:solidFill>
                  <a:srgbClr val="C00000"/>
                </a:solidFill>
              </a:rPr>
              <a:t>ё</a:t>
            </a:r>
            <a:r>
              <a:rPr lang="it-IT" b="1" dirty="0" smtClean="0">
                <a:solidFill>
                  <a:srgbClr val="C00000"/>
                </a:solidFill>
              </a:rPr>
              <a:t>m.</a:t>
            </a:r>
          </a:p>
          <a:p>
            <a:endParaRPr lang="sq-AL" dirty="0" smtClean="0"/>
          </a:p>
          <a:p>
            <a:endParaRPr lang="it-IT" dirty="0"/>
          </a:p>
        </p:txBody>
      </p:sp>
      <p:pic>
        <p:nvPicPr>
          <p:cNvPr id="9" name="Segnaposto contenuto 8" descr="android-bluetooth-microbit-feature-im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2167" y="1510337"/>
            <a:ext cx="3959225" cy="180804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43" y="3865336"/>
            <a:ext cx="3875314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 err="1" smtClean="0"/>
              <a:t>Prindër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mësojini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fëmijët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të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kodojnë</a:t>
            </a:r>
            <a:r>
              <a:rPr lang="it-IT" sz="2400" b="1" dirty="0" smtClean="0"/>
              <a:t>! …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3209200"/>
          </a:xfrm>
        </p:spPr>
        <p:txBody>
          <a:bodyPr/>
          <a:lstStyle/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  <p:pic>
        <p:nvPicPr>
          <p:cNvPr id="8" name="Segnaposto contenuto 7" descr="cod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1538" y="1843313"/>
            <a:ext cx="3959225" cy="381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384629" y="2325024"/>
            <a:ext cx="37229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Fëmijët</a:t>
            </a:r>
            <a:r>
              <a:rPr lang="it-IT" dirty="0" smtClean="0"/>
              <a:t> </a:t>
            </a:r>
            <a:r>
              <a:rPr lang="it-IT" dirty="0" err="1" smtClean="0"/>
              <a:t>mund</a:t>
            </a:r>
            <a:r>
              <a:rPr lang="it-IT" dirty="0" smtClean="0"/>
              <a:t> </a:t>
            </a:r>
            <a:r>
              <a:rPr lang="it-IT" dirty="0" err="1" smtClean="0"/>
              <a:t>të</a:t>
            </a:r>
            <a:r>
              <a:rPr lang="it-IT" dirty="0" smtClean="0"/>
              <a:t> </a:t>
            </a:r>
            <a:r>
              <a:rPr lang="it-IT" dirty="0" err="1" smtClean="0"/>
              <a:t>mësojnë</a:t>
            </a:r>
            <a:r>
              <a:rPr lang="it-IT" dirty="0" smtClean="0"/>
              <a:t> </a:t>
            </a:r>
            <a:r>
              <a:rPr lang="it-IT" dirty="0" err="1" smtClean="0"/>
              <a:t>të</a:t>
            </a:r>
            <a:r>
              <a:rPr lang="it-IT" dirty="0" smtClean="0"/>
              <a:t> </a:t>
            </a:r>
            <a:r>
              <a:rPr lang="it-IT" dirty="0" err="1" smtClean="0"/>
              <a:t>kodojnë</a:t>
            </a:r>
            <a:r>
              <a:rPr lang="it-IT" dirty="0" smtClean="0"/>
              <a:t> </a:t>
            </a:r>
            <a:r>
              <a:rPr lang="it-IT" dirty="0" err="1" smtClean="0"/>
              <a:t>në</a:t>
            </a:r>
            <a:r>
              <a:rPr lang="it-IT" dirty="0" smtClean="0"/>
              <a:t> </a:t>
            </a:r>
            <a:r>
              <a:rPr lang="it-IT" dirty="0" err="1" smtClean="0"/>
              <a:t>një</a:t>
            </a:r>
            <a:r>
              <a:rPr lang="it-IT" dirty="0" smtClean="0"/>
              <a:t> </a:t>
            </a:r>
            <a:r>
              <a:rPr lang="it-IT" dirty="0" err="1" smtClean="0"/>
              <a:t>moshë</a:t>
            </a:r>
            <a:r>
              <a:rPr lang="it-IT" dirty="0" smtClean="0"/>
              <a:t> </a:t>
            </a:r>
            <a:r>
              <a:rPr lang="it-IT" dirty="0" err="1" smtClean="0"/>
              <a:t>shumë</a:t>
            </a:r>
            <a:r>
              <a:rPr lang="it-IT" dirty="0" smtClean="0"/>
              <a:t> </a:t>
            </a:r>
            <a:r>
              <a:rPr lang="it-IT" dirty="0" err="1" smtClean="0"/>
              <a:t>të</a:t>
            </a:r>
            <a:r>
              <a:rPr lang="it-IT" dirty="0" smtClean="0"/>
              <a:t> </a:t>
            </a:r>
            <a:r>
              <a:rPr lang="it-IT" dirty="0" err="1" smtClean="0"/>
              <a:t>vogël</a:t>
            </a:r>
            <a:r>
              <a:rPr lang="it-IT" dirty="0" smtClean="0"/>
              <a:t> – </a:t>
            </a:r>
            <a:r>
              <a:rPr lang="it-IT" dirty="0" err="1" smtClean="0"/>
              <a:t>zakonisht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</a:t>
            </a:r>
            <a:r>
              <a:rPr lang="it-IT" dirty="0" err="1" smtClean="0"/>
              <a:t>mosha</a:t>
            </a:r>
            <a:r>
              <a:rPr lang="it-IT" dirty="0" smtClean="0"/>
              <a:t> 9 -10 </a:t>
            </a:r>
            <a:r>
              <a:rPr lang="it-IT" dirty="0" err="1" smtClean="0"/>
              <a:t>vjeçare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Edhe</a:t>
            </a:r>
            <a:r>
              <a:rPr lang="it-IT" dirty="0" smtClean="0"/>
              <a:t> </a:t>
            </a:r>
            <a:r>
              <a:rPr lang="it-IT" dirty="0" err="1" smtClean="0"/>
              <a:t>pse</a:t>
            </a:r>
            <a:r>
              <a:rPr lang="it-IT" dirty="0" smtClean="0"/>
              <a:t> </a:t>
            </a:r>
            <a:r>
              <a:rPr lang="it-IT" dirty="0" err="1" smtClean="0"/>
              <a:t>shkolla</a:t>
            </a:r>
            <a:r>
              <a:rPr lang="it-IT" dirty="0" smtClean="0"/>
              <a:t> e </a:t>
            </a:r>
            <a:r>
              <a:rPr lang="it-IT" dirty="0" err="1" smtClean="0"/>
              <a:t>fëmijës</a:t>
            </a:r>
            <a:r>
              <a:rPr lang="it-IT" dirty="0" smtClean="0"/>
              <a:t> </a:t>
            </a:r>
            <a:r>
              <a:rPr lang="it-IT" dirty="0" err="1" smtClean="0"/>
              <a:t>suaj</a:t>
            </a:r>
            <a:r>
              <a:rPr lang="it-IT" dirty="0" smtClean="0"/>
              <a:t> </a:t>
            </a:r>
            <a:r>
              <a:rPr lang="it-IT" dirty="0" err="1" smtClean="0"/>
              <a:t>mund</a:t>
            </a:r>
            <a:r>
              <a:rPr lang="it-IT" dirty="0" smtClean="0"/>
              <a:t> </a:t>
            </a:r>
            <a:r>
              <a:rPr lang="it-IT" dirty="0" err="1" smtClean="0"/>
              <a:t>të</a:t>
            </a:r>
            <a:r>
              <a:rPr lang="it-IT" dirty="0" smtClean="0"/>
              <a:t> </a:t>
            </a:r>
            <a:r>
              <a:rPr lang="it-IT" dirty="0" err="1" smtClean="0"/>
              <a:t>mos</a:t>
            </a:r>
            <a:r>
              <a:rPr lang="it-IT" dirty="0" smtClean="0"/>
              <a:t> </a:t>
            </a:r>
            <a:r>
              <a:rPr lang="it-IT" dirty="0" err="1" smtClean="0"/>
              <a:t>ofrojë</a:t>
            </a:r>
            <a:r>
              <a:rPr lang="it-IT" dirty="0" smtClean="0"/>
              <a:t> </a:t>
            </a:r>
            <a:r>
              <a:rPr lang="it-IT" dirty="0" err="1" smtClean="0"/>
              <a:t>shkenca</a:t>
            </a:r>
            <a:r>
              <a:rPr lang="it-IT" dirty="0" smtClean="0"/>
              <a:t> </a:t>
            </a:r>
            <a:r>
              <a:rPr lang="it-IT" dirty="0" err="1" smtClean="0"/>
              <a:t>kompjuterike</a:t>
            </a:r>
            <a:r>
              <a:rPr lang="it-IT" dirty="0" smtClean="0"/>
              <a:t> </a:t>
            </a:r>
            <a:r>
              <a:rPr lang="it-IT" dirty="0" err="1" smtClean="0"/>
              <a:t>ose</a:t>
            </a:r>
            <a:r>
              <a:rPr lang="it-IT" dirty="0" smtClean="0"/>
              <a:t> </a:t>
            </a:r>
            <a:r>
              <a:rPr lang="it-IT" dirty="0" err="1" smtClean="0"/>
              <a:t>kodimin</a:t>
            </a:r>
            <a:r>
              <a:rPr lang="it-IT" dirty="0" smtClean="0"/>
              <a:t> </a:t>
            </a:r>
            <a:r>
              <a:rPr lang="it-IT" dirty="0" err="1" smtClean="0"/>
              <a:t>në</a:t>
            </a:r>
            <a:r>
              <a:rPr lang="it-IT" dirty="0" smtClean="0"/>
              <a:t> </a:t>
            </a:r>
            <a:r>
              <a:rPr lang="it-IT" dirty="0" err="1" smtClean="0"/>
              <a:t>kurrikulum</a:t>
            </a:r>
            <a:r>
              <a:rPr lang="it-IT" dirty="0" smtClean="0"/>
              <a:t>, </a:t>
            </a:r>
            <a:r>
              <a:rPr lang="it-IT" dirty="0" err="1" smtClean="0"/>
              <a:t>ekzistojnë</a:t>
            </a:r>
            <a:r>
              <a:rPr lang="it-IT" dirty="0" smtClean="0"/>
              <a:t> </a:t>
            </a:r>
            <a:r>
              <a:rPr lang="it-IT" dirty="0" err="1" smtClean="0"/>
              <a:t>burime</a:t>
            </a:r>
            <a:r>
              <a:rPr lang="it-IT" dirty="0" smtClean="0"/>
              <a:t> </a:t>
            </a:r>
            <a:r>
              <a:rPr lang="it-IT" dirty="0" err="1" smtClean="0"/>
              <a:t>të</a:t>
            </a:r>
            <a:r>
              <a:rPr lang="it-IT" dirty="0" smtClean="0"/>
              <a:t> </a:t>
            </a:r>
            <a:r>
              <a:rPr lang="it-IT" dirty="0" err="1" smtClean="0"/>
              <a:t>tjera</a:t>
            </a:r>
            <a:r>
              <a:rPr lang="it-IT" dirty="0" smtClean="0"/>
              <a:t> alternative </a:t>
            </a:r>
            <a:r>
              <a:rPr lang="it-IT" dirty="0" err="1" smtClean="0"/>
              <a:t>që</a:t>
            </a:r>
            <a:r>
              <a:rPr lang="it-IT" dirty="0" smtClean="0"/>
              <a:t> e </a:t>
            </a:r>
            <a:r>
              <a:rPr lang="it-IT" dirty="0" err="1" smtClean="0"/>
              <a:t>bëjnë</a:t>
            </a:r>
            <a:r>
              <a:rPr lang="it-IT" dirty="0" smtClean="0"/>
              <a:t> </a:t>
            </a:r>
            <a:r>
              <a:rPr lang="it-IT" dirty="0" err="1" smtClean="0"/>
              <a:t>kodimin</a:t>
            </a:r>
            <a:r>
              <a:rPr lang="it-IT" dirty="0" smtClean="0"/>
              <a:t> </a:t>
            </a:r>
            <a:r>
              <a:rPr lang="it-IT" dirty="0" err="1" smtClean="0"/>
              <a:t>të</a:t>
            </a:r>
            <a:r>
              <a:rPr lang="it-IT" dirty="0" smtClean="0"/>
              <a:t> </a:t>
            </a:r>
            <a:r>
              <a:rPr lang="it-IT" dirty="0" err="1" smtClean="0"/>
              <a:t>aksesueshëm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</a:t>
            </a:r>
            <a:r>
              <a:rPr lang="it-IT" dirty="0" err="1" smtClean="0"/>
              <a:t>shtëpia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73113" y="1167563"/>
            <a:ext cx="3954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 </a:t>
            </a:r>
            <a:r>
              <a:rPr lang="it-IT" sz="36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ta</a:t>
            </a:r>
            <a:r>
              <a:rPr lang="it-IT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36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bëjmë</a:t>
            </a:r>
            <a:r>
              <a:rPr lang="it-IT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36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këtë</a:t>
            </a:r>
            <a:r>
              <a:rPr lang="it-IT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it-IT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Teknologjia</a:t>
            </a:r>
            <a:r>
              <a:rPr lang="it-IT" dirty="0" smtClean="0"/>
              <a:t> n</a:t>
            </a:r>
            <a:r>
              <a:rPr lang="az-Cyrl-AZ" dirty="0" smtClean="0"/>
              <a:t>Ё</a:t>
            </a:r>
            <a:r>
              <a:rPr lang="it-IT" dirty="0" smtClean="0"/>
              <a:t> </a:t>
            </a:r>
            <a:r>
              <a:rPr lang="it-IT" dirty="0" err="1" smtClean="0"/>
              <a:t>shekullin</a:t>
            </a:r>
            <a:r>
              <a:rPr lang="it-IT" dirty="0" smtClean="0"/>
              <a:t> </a:t>
            </a:r>
            <a:r>
              <a:rPr lang="it-IT" dirty="0" err="1" smtClean="0"/>
              <a:t>ixx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6743" y="1566000"/>
            <a:ext cx="4601028" cy="3354343"/>
          </a:xfrm>
        </p:spPr>
        <p:txBody>
          <a:bodyPr/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Vendimet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merr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fëmijët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kanë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rëndësi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rëndësishëm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ardhmes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fëmijës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suaj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teknologjia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Luani një lojë me tabelë</a:t>
            </a:r>
          </a:p>
          <a:p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Blij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lodër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kodimi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Microbit</a:t>
            </a:r>
            <a:endParaRPr lang="it-IT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Shkarko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aplikacionin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az-Cyrl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kodo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Cyrl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https://microbit.org/code/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endParaRPr lang="pt-BR" b="1" dirty="0" smtClean="0"/>
          </a:p>
          <a:p>
            <a:endParaRPr lang="it-IT" dirty="0"/>
          </a:p>
        </p:txBody>
      </p:sp>
      <p:pic>
        <p:nvPicPr>
          <p:cNvPr id="8" name="Segnaposto contenuto 7" descr="Screenshot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8744" y="1832769"/>
            <a:ext cx="3817256" cy="2608602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www.britishcouncil.org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246741" y="5056164"/>
            <a:ext cx="856342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Nuk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duhet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të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jesh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një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gjeni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kodimi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për</a:t>
            </a:r>
            <a:r>
              <a:rPr lang="it-IT" b="1" dirty="0" smtClean="0">
                <a:solidFill>
                  <a:schemeClr val="bg1"/>
                </a:solidFill>
              </a:rPr>
              <a:t> t’</a:t>
            </a:r>
            <a:r>
              <a:rPr lang="it-IT" b="1" dirty="0" err="1" smtClean="0">
                <a:solidFill>
                  <a:schemeClr val="bg1"/>
                </a:solidFill>
              </a:rPr>
              <a:t>ia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prezantuar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këtë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gjuhë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të</a:t>
            </a:r>
            <a:r>
              <a:rPr lang="it-IT" b="1" dirty="0" smtClean="0">
                <a:solidFill>
                  <a:schemeClr val="bg1"/>
                </a:solidFill>
              </a:rPr>
              <a:t> re </a:t>
            </a:r>
            <a:r>
              <a:rPr lang="it-IT" b="1" dirty="0" err="1" smtClean="0">
                <a:solidFill>
                  <a:schemeClr val="bg1"/>
                </a:solidFill>
              </a:rPr>
              <a:t>fëmijës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suaj</a:t>
            </a:r>
            <a:r>
              <a:rPr lang="it-IT" b="1" dirty="0" smtClean="0">
                <a:solidFill>
                  <a:schemeClr val="bg1"/>
                </a:solidFill>
              </a:rPr>
              <a:t>. </a:t>
            </a:r>
            <a:r>
              <a:rPr lang="it-IT" b="1" dirty="0" err="1" smtClean="0">
                <a:solidFill>
                  <a:srgbClr val="FF0000"/>
                </a:solidFill>
              </a:rPr>
              <a:t>Mund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mësosh</a:t>
            </a:r>
            <a:r>
              <a:rPr lang="it-IT" b="1" dirty="0" smtClean="0">
                <a:solidFill>
                  <a:srgbClr val="FF0000"/>
                </a:solidFill>
              </a:rPr>
              <a:t> me </a:t>
            </a:r>
            <a:r>
              <a:rPr lang="it-IT" b="1" dirty="0" err="1" smtClean="0">
                <a:solidFill>
                  <a:srgbClr val="FF0000"/>
                </a:solidFill>
              </a:rPr>
              <a:t>ta</a:t>
            </a:r>
            <a:r>
              <a:rPr lang="it-IT" b="1" dirty="0" smtClean="0">
                <a:solidFill>
                  <a:srgbClr val="FF0000"/>
                </a:solidFill>
              </a:rPr>
              <a:t>!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Bëje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një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prioritet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familjar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që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mësoni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këtë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aftësi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kaq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të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rëndësishme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për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të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ardhmen</a:t>
            </a:r>
            <a:r>
              <a:rPr lang="it-IT" b="1" dirty="0" smtClean="0">
                <a:solidFill>
                  <a:srgbClr val="FF0000"/>
                </a:solidFill>
              </a:rPr>
              <a:t> e </a:t>
            </a:r>
            <a:r>
              <a:rPr lang="it-IT" b="1" dirty="0" err="1" smtClean="0">
                <a:solidFill>
                  <a:srgbClr val="FF0000"/>
                </a:solidFill>
              </a:rPr>
              <a:t>tyre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D9856-823E-4DDD-ABDB-CD0E5B5E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dirty="0" smtClean="0"/>
              <a:t>Ç’</a:t>
            </a:r>
            <a:r>
              <a:rPr lang="az-Cyrl-AZ" sz="2200" dirty="0" smtClean="0"/>
              <a:t>ё</a:t>
            </a:r>
            <a:r>
              <a:rPr lang="it-IT" sz="2200" dirty="0" err="1" smtClean="0"/>
              <a:t>sht</a:t>
            </a:r>
            <a:r>
              <a:rPr lang="az-Cyrl-AZ" sz="2200" dirty="0" smtClean="0"/>
              <a:t>Ё</a:t>
            </a:r>
            <a:r>
              <a:rPr lang="it-IT" sz="2200" dirty="0" smtClean="0"/>
              <a:t> </a:t>
            </a:r>
            <a:r>
              <a:rPr lang="it-IT" sz="2200" dirty="0" err="1" smtClean="0"/>
              <a:t>microbit</a:t>
            </a:r>
            <a:r>
              <a:rPr lang="it-IT" sz="2200" dirty="0" smtClean="0"/>
              <a:t> ?</a:t>
            </a:r>
            <a:endParaRPr lang="en-US" sz="2200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468000" y="4934856"/>
            <a:ext cx="8284114" cy="1203143"/>
          </a:xfrm>
        </p:spPr>
        <p:txBody>
          <a:bodyPr/>
          <a:lstStyle/>
          <a:p>
            <a:pPr algn="ctr">
              <a:buNone/>
            </a:pP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Micro:bit-i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kompjuter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format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xhepi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kodohet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krijuar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MB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ndihmuar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fëmijët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shkollave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mësojnë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kodimin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mendimin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kritik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zgjidhjen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problemeve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BC496F-CAAB-4FF3-8445-F047EBB0F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035B14-8E9B-4FAC-9D2B-8D7E7B5FC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4" name="Segnaposto contenuto 13" descr="microbi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256" y="1364343"/>
            <a:ext cx="7373257" cy="338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340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8405"/>
          </a:xfrm>
        </p:spPr>
        <p:txBody>
          <a:bodyPr/>
          <a:lstStyle/>
          <a:p>
            <a:pPr algn="ctr"/>
            <a:r>
              <a:rPr lang="en-US" sz="3200" dirty="0" smtClean="0"/>
              <a:t>Ç’</a:t>
            </a:r>
            <a:r>
              <a:rPr lang="az-Cyrl-AZ" sz="3200" dirty="0" smtClean="0"/>
              <a:t>ё</a:t>
            </a:r>
            <a:r>
              <a:rPr lang="it-IT" sz="3200" dirty="0" err="1" smtClean="0"/>
              <a:t>sht</a:t>
            </a:r>
            <a:r>
              <a:rPr lang="az-Cyrl-AZ" sz="3200" dirty="0" smtClean="0"/>
              <a:t>Ё</a:t>
            </a:r>
            <a:r>
              <a:rPr lang="it-IT" sz="3200" dirty="0" smtClean="0"/>
              <a:t> </a:t>
            </a:r>
            <a:r>
              <a:rPr lang="it-IT" sz="3200" dirty="0" err="1" smtClean="0"/>
              <a:t>microbit</a:t>
            </a:r>
            <a:r>
              <a:rPr lang="it-IT" sz="3200" dirty="0" smtClean="0"/>
              <a:t>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3484" y="1203143"/>
            <a:ext cx="4510401" cy="4907371"/>
          </a:xfrm>
        </p:spPr>
        <p:txBody>
          <a:bodyPr/>
          <a:lstStyle/>
          <a:p>
            <a:r>
              <a:rPr lang="it-IT" sz="2000" dirty="0" err="1" smtClean="0"/>
              <a:t>Ky</a:t>
            </a:r>
            <a:r>
              <a:rPr lang="it-IT" sz="2000" dirty="0" smtClean="0"/>
              <a:t> </a:t>
            </a:r>
            <a:r>
              <a:rPr lang="it-IT" sz="2000" dirty="0" err="1" smtClean="0"/>
              <a:t>kompjuter</a:t>
            </a:r>
            <a:r>
              <a:rPr lang="it-IT" sz="2000" dirty="0" smtClean="0"/>
              <a:t> i </a:t>
            </a:r>
            <a:r>
              <a:rPr lang="it-IT" sz="2000" dirty="0" err="1" smtClean="0"/>
              <a:t>vogël</a:t>
            </a:r>
            <a:r>
              <a:rPr lang="it-IT" sz="2000" dirty="0" smtClean="0"/>
              <a:t> por i </a:t>
            </a:r>
            <a:r>
              <a:rPr lang="it-IT" sz="2000" dirty="0" err="1" smtClean="0"/>
              <a:t>fuqishëm</a:t>
            </a:r>
            <a:r>
              <a:rPr lang="it-IT" sz="2000" dirty="0" smtClean="0"/>
              <a:t>, </a:t>
            </a:r>
          </a:p>
          <a:p>
            <a:r>
              <a:rPr lang="it-IT" sz="2000" dirty="0" err="1" smtClean="0"/>
              <a:t>përmban</a:t>
            </a:r>
            <a:r>
              <a:rPr lang="it-IT" sz="2000" dirty="0" smtClean="0"/>
              <a:t>  </a:t>
            </a:r>
            <a:r>
              <a:rPr lang="it-IT" sz="2000" dirty="0" err="1" smtClean="0"/>
              <a:t>procesor</a:t>
            </a:r>
            <a:r>
              <a:rPr lang="it-IT" sz="2000" dirty="0" smtClean="0"/>
              <a:t>, </a:t>
            </a:r>
          </a:p>
          <a:p>
            <a:r>
              <a:rPr lang="it-IT" sz="2000" dirty="0" err="1" smtClean="0"/>
              <a:t>sensorë</a:t>
            </a:r>
            <a:r>
              <a:rPr lang="it-IT" sz="2000" dirty="0" smtClean="0"/>
              <a:t> </a:t>
            </a:r>
            <a:r>
              <a:rPr lang="it-IT" sz="2000" dirty="0" err="1" smtClean="0"/>
              <a:t>akselerometri</a:t>
            </a:r>
            <a:r>
              <a:rPr lang="it-IT" sz="2000" dirty="0" smtClean="0"/>
              <a:t> </a:t>
            </a:r>
            <a:r>
              <a:rPr lang="it-IT" sz="2000" dirty="0" err="1" smtClean="0"/>
              <a:t>dhe</a:t>
            </a:r>
            <a:r>
              <a:rPr lang="it-IT" sz="2000" dirty="0" smtClean="0"/>
              <a:t> magnetometri, </a:t>
            </a:r>
          </a:p>
          <a:p>
            <a:r>
              <a:rPr lang="it-IT" sz="2000" dirty="0" err="1" smtClean="0"/>
              <a:t>kompas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 Bluetooth </a:t>
            </a:r>
            <a:r>
              <a:rPr lang="it-IT" sz="2000" dirty="0" err="1" smtClean="0"/>
              <a:t>dhe</a:t>
            </a:r>
            <a:r>
              <a:rPr lang="it-IT" sz="2000" dirty="0" smtClean="0"/>
              <a:t> </a:t>
            </a:r>
            <a:r>
              <a:rPr lang="it-IT" sz="2000" dirty="0" err="1" smtClean="0"/>
              <a:t>lidhje</a:t>
            </a:r>
            <a:r>
              <a:rPr lang="it-IT" sz="2000" dirty="0" smtClean="0"/>
              <a:t> me USB, </a:t>
            </a:r>
            <a:r>
              <a:rPr lang="it-IT" sz="2000" dirty="0" err="1" smtClean="0"/>
              <a:t>një</a:t>
            </a:r>
            <a:r>
              <a:rPr lang="it-IT" sz="2000" dirty="0" smtClean="0"/>
              <a:t> </a:t>
            </a:r>
            <a:r>
              <a:rPr lang="it-IT" sz="2000" dirty="0" err="1" smtClean="0"/>
              <a:t>ekran</a:t>
            </a:r>
            <a:r>
              <a:rPr lang="it-IT" sz="2000" dirty="0" smtClean="0"/>
              <a:t> me 25 LED, </a:t>
            </a:r>
          </a:p>
          <a:p>
            <a:r>
              <a:rPr lang="it-IT" sz="2000" dirty="0" err="1" smtClean="0"/>
              <a:t>dy</a:t>
            </a:r>
            <a:r>
              <a:rPr lang="it-IT" sz="2000" dirty="0" smtClean="0"/>
              <a:t> </a:t>
            </a:r>
            <a:r>
              <a:rPr lang="it-IT" sz="2000" dirty="0" err="1" smtClean="0"/>
              <a:t>butona</a:t>
            </a:r>
            <a:r>
              <a:rPr lang="it-IT" sz="2000" dirty="0" smtClean="0"/>
              <a:t> </a:t>
            </a:r>
            <a:r>
              <a:rPr lang="it-IT" sz="2000" dirty="0" err="1" smtClean="0"/>
              <a:t>që</a:t>
            </a:r>
            <a:r>
              <a:rPr lang="it-IT" sz="2000" dirty="0" smtClean="0"/>
              <a:t> </a:t>
            </a:r>
            <a:r>
              <a:rPr lang="it-IT" sz="2000" dirty="0" err="1" smtClean="0"/>
              <a:t>programohen</a:t>
            </a:r>
            <a:r>
              <a:rPr lang="it-IT" sz="2000" dirty="0" smtClean="0"/>
              <a:t> </a:t>
            </a:r>
            <a:r>
              <a:rPr lang="it-IT" sz="2000" dirty="0" err="1" smtClean="0"/>
              <a:t>dhe</a:t>
            </a:r>
            <a:r>
              <a:rPr lang="it-IT" sz="2000" dirty="0" smtClean="0"/>
              <a:t> </a:t>
            </a:r>
            <a:r>
              <a:rPr lang="it-IT" sz="2000" dirty="0" err="1" smtClean="0"/>
              <a:t>mund</a:t>
            </a:r>
            <a:r>
              <a:rPr lang="it-IT" sz="2000" dirty="0" smtClean="0"/>
              <a:t> </a:t>
            </a:r>
            <a:r>
              <a:rPr lang="it-IT" sz="2000" dirty="0" err="1" smtClean="0"/>
              <a:t>të</a:t>
            </a:r>
            <a:r>
              <a:rPr lang="it-IT" sz="2000" dirty="0" smtClean="0"/>
              <a:t> </a:t>
            </a:r>
            <a:r>
              <a:rPr lang="it-IT" sz="2000" dirty="0" err="1" smtClean="0"/>
              <a:t>furnizohet</a:t>
            </a:r>
            <a:r>
              <a:rPr lang="it-IT" sz="2000" dirty="0" smtClean="0"/>
              <a:t> me </a:t>
            </a:r>
            <a:r>
              <a:rPr lang="it-IT" sz="2000" dirty="0" err="1" smtClean="0"/>
              <a:t>rrymë</a:t>
            </a:r>
            <a:r>
              <a:rPr lang="it-IT" sz="2000" dirty="0" smtClean="0"/>
              <a:t> </a:t>
            </a:r>
            <a:r>
              <a:rPr lang="it-IT" sz="2000" dirty="0" err="1" smtClean="0"/>
              <a:t>përmes</a:t>
            </a:r>
            <a:r>
              <a:rPr lang="it-IT" sz="2000" dirty="0" smtClean="0"/>
              <a:t> </a:t>
            </a:r>
            <a:r>
              <a:rPr lang="it-IT" sz="2000" dirty="0" err="1" smtClean="0"/>
              <a:t>USB-së</a:t>
            </a:r>
            <a:r>
              <a:rPr lang="it-IT" sz="2000" dirty="0" smtClean="0"/>
              <a:t> </a:t>
            </a:r>
            <a:r>
              <a:rPr lang="it-IT" sz="2000" dirty="0" err="1" smtClean="0"/>
              <a:t>ose</a:t>
            </a:r>
            <a:r>
              <a:rPr lang="it-IT" sz="2000" dirty="0" smtClean="0"/>
              <a:t> </a:t>
            </a:r>
            <a:r>
              <a:rPr lang="it-IT" sz="2000" dirty="0" err="1" smtClean="0"/>
              <a:t>baterisë</a:t>
            </a:r>
            <a:r>
              <a:rPr lang="it-IT" sz="2000" dirty="0" smtClean="0"/>
              <a:t> </a:t>
            </a:r>
            <a:r>
              <a:rPr lang="it-IT" sz="2000" dirty="0" err="1" smtClean="0"/>
              <a:t>së</a:t>
            </a:r>
            <a:r>
              <a:rPr lang="it-IT" sz="2000" dirty="0" smtClean="0"/>
              <a:t> </a:t>
            </a:r>
            <a:r>
              <a:rPr lang="it-IT" sz="2000" dirty="0" err="1" smtClean="0"/>
              <a:t>jashtme</a:t>
            </a:r>
            <a:r>
              <a:rPr lang="it-IT" sz="2000" dirty="0" smtClean="0"/>
              <a:t>. </a:t>
            </a:r>
          </a:p>
          <a:p>
            <a:r>
              <a:rPr lang="it-IT" sz="2000" dirty="0" err="1" smtClean="0"/>
              <a:t>Ka</a:t>
            </a:r>
            <a:r>
              <a:rPr lang="it-IT" sz="2000" dirty="0" smtClean="0"/>
              <a:t> </a:t>
            </a:r>
            <a:r>
              <a:rPr lang="it-IT" sz="2000" dirty="0" err="1" smtClean="0"/>
              <a:t>dy</a:t>
            </a:r>
            <a:r>
              <a:rPr lang="it-IT" sz="2000" dirty="0" smtClean="0"/>
              <a:t> </a:t>
            </a:r>
            <a:r>
              <a:rPr lang="it-IT" sz="2000" dirty="0" err="1" smtClean="0"/>
              <a:t>butona</a:t>
            </a:r>
            <a:r>
              <a:rPr lang="it-IT" sz="2000" dirty="0" smtClean="0"/>
              <a:t> </a:t>
            </a:r>
            <a:r>
              <a:rPr lang="it-IT" sz="2000" dirty="0" err="1" smtClean="0"/>
              <a:t>që</a:t>
            </a:r>
            <a:r>
              <a:rPr lang="it-IT" sz="2000" dirty="0" smtClean="0"/>
              <a:t> </a:t>
            </a:r>
            <a:r>
              <a:rPr lang="it-IT" sz="2000" dirty="0" err="1" smtClean="0"/>
              <a:t>programohen</a:t>
            </a:r>
            <a:r>
              <a:rPr lang="it-IT" sz="2000" dirty="0" smtClean="0"/>
              <a:t> e </a:t>
            </a:r>
            <a:r>
              <a:rPr lang="it-IT" sz="2000" dirty="0" err="1" smtClean="0"/>
              <a:t>që</a:t>
            </a:r>
            <a:r>
              <a:rPr lang="it-IT" sz="2000" dirty="0" smtClean="0"/>
              <a:t> </a:t>
            </a:r>
            <a:r>
              <a:rPr lang="it-IT" sz="2000" dirty="0" err="1" smtClean="0"/>
              <a:t>mund</a:t>
            </a:r>
            <a:r>
              <a:rPr lang="it-IT" sz="2000" dirty="0" smtClean="0"/>
              <a:t> </a:t>
            </a:r>
            <a:r>
              <a:rPr lang="it-IT" sz="2000" dirty="0" err="1" smtClean="0"/>
              <a:t>të</a:t>
            </a:r>
            <a:r>
              <a:rPr lang="it-IT" sz="2000" dirty="0" smtClean="0"/>
              <a:t> </a:t>
            </a:r>
            <a:r>
              <a:rPr lang="it-IT" sz="2000" dirty="0" err="1" smtClean="0"/>
              <a:t>përdoren</a:t>
            </a:r>
            <a:r>
              <a:rPr lang="it-IT" sz="2000" dirty="0" smtClean="0"/>
              <a:t> </a:t>
            </a:r>
            <a:r>
              <a:rPr lang="it-IT" sz="2000" dirty="0" err="1" smtClean="0"/>
              <a:t>për</a:t>
            </a:r>
            <a:r>
              <a:rPr lang="it-IT" sz="2000" dirty="0" smtClean="0"/>
              <a:t> </a:t>
            </a:r>
            <a:r>
              <a:rPr lang="it-IT" sz="2000" dirty="0" err="1" smtClean="0"/>
              <a:t>të</a:t>
            </a:r>
            <a:r>
              <a:rPr lang="it-IT" sz="2000" dirty="0" smtClean="0"/>
              <a:t> </a:t>
            </a:r>
            <a:r>
              <a:rPr lang="it-IT" sz="2000" dirty="0" err="1" smtClean="0"/>
              <a:t>kontrolluar</a:t>
            </a:r>
            <a:r>
              <a:rPr lang="it-IT" sz="2000" dirty="0" smtClean="0"/>
              <a:t> </a:t>
            </a:r>
            <a:r>
              <a:rPr lang="it-IT" sz="2000" dirty="0" err="1" smtClean="0"/>
              <a:t>lojërat</a:t>
            </a:r>
            <a:r>
              <a:rPr lang="it-IT" sz="2000" dirty="0" smtClean="0"/>
              <a:t> </a:t>
            </a:r>
            <a:r>
              <a:rPr lang="it-IT" sz="2000" dirty="0" err="1" smtClean="0"/>
              <a:t>ose</a:t>
            </a:r>
            <a:r>
              <a:rPr lang="it-IT" sz="2000" dirty="0" smtClean="0"/>
              <a:t> </a:t>
            </a:r>
            <a:r>
              <a:rPr lang="it-IT" sz="2000" dirty="0" err="1" smtClean="0"/>
              <a:t>ndaluar</a:t>
            </a:r>
            <a:r>
              <a:rPr lang="it-IT" sz="2000" dirty="0" smtClean="0"/>
              <a:t> </a:t>
            </a:r>
            <a:r>
              <a:rPr lang="it-IT" sz="2000" dirty="0" err="1" smtClean="0"/>
              <a:t>apo</a:t>
            </a:r>
            <a:r>
              <a:rPr lang="it-IT" sz="2000" dirty="0" smtClean="0"/>
              <a:t> </a:t>
            </a:r>
            <a:r>
              <a:rPr lang="it-IT" sz="2000" dirty="0" err="1" smtClean="0"/>
              <a:t>kapërcyer</a:t>
            </a:r>
            <a:r>
              <a:rPr lang="it-IT" sz="2000" dirty="0" smtClean="0"/>
              <a:t> </a:t>
            </a:r>
            <a:r>
              <a:rPr lang="it-IT" sz="2000" dirty="0" err="1" smtClean="0"/>
              <a:t>këngët</a:t>
            </a:r>
            <a:r>
              <a:rPr lang="it-IT" sz="2000" dirty="0" smtClean="0"/>
              <a:t> </a:t>
            </a:r>
            <a:r>
              <a:rPr lang="it-IT" sz="2000" dirty="0" err="1" smtClean="0"/>
              <a:t>në</a:t>
            </a:r>
            <a:r>
              <a:rPr lang="it-IT" sz="2000" dirty="0" smtClean="0"/>
              <a:t> </a:t>
            </a:r>
            <a:r>
              <a:rPr lang="it-IT" sz="2000" dirty="0" err="1" smtClean="0"/>
              <a:t>një</a:t>
            </a:r>
            <a:r>
              <a:rPr lang="it-IT" sz="2000" dirty="0" smtClean="0"/>
              <a:t> </a:t>
            </a:r>
            <a:r>
              <a:rPr lang="it-IT" sz="2000" dirty="0" err="1" smtClean="0"/>
              <a:t>listë</a:t>
            </a:r>
            <a:r>
              <a:rPr lang="it-IT" sz="2000" dirty="0" smtClean="0"/>
              <a:t> </a:t>
            </a:r>
            <a:r>
              <a:rPr lang="it-IT" sz="2000" dirty="0" err="1" smtClean="0"/>
              <a:t>këngësh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86" y="1320800"/>
            <a:ext cx="3497943" cy="444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55ED4904-F42D-6D4B-9579-D19450F30DAF}" vid="{C66BE425-3A03-8A4F-B02F-799F02583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82BDA602482448357F678F2756EE0" ma:contentTypeVersion="6" ma:contentTypeDescription="Create a new document." ma:contentTypeScope="" ma:versionID="11e9e37311d4b83830ccfc90b2c9ffe2">
  <xsd:schema xmlns:xsd="http://www.w3.org/2001/XMLSchema" xmlns:xs="http://www.w3.org/2001/XMLSchema" xmlns:p="http://schemas.microsoft.com/office/2006/metadata/properties" xmlns:ns2="c7fdc313-a861-4753-95d8-f636ab2e3661" xmlns:ns3="0c89038d-5d45-4cab-b00d-d7a17fb21f0c" targetNamespace="http://schemas.microsoft.com/office/2006/metadata/properties" ma:root="true" ma:fieldsID="97b24600dc3f076b43ab6c7c0e116440" ns2:_="" ns3:_="">
    <xsd:import namespace="c7fdc313-a861-4753-95d8-f636ab2e3661"/>
    <xsd:import namespace="0c89038d-5d45-4cab-b00d-d7a17fb21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dc313-a861-4753-95d8-f636ab2e3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9038d-5d45-4cab-b00d-d7a17fb21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81B844-2FF9-4B9A-AC0A-64149972B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DCD7F2-D922-4FA2-941B-925842271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dc313-a861-4753-95d8-f636ab2e3661"/>
    <ds:schemaRef ds:uri="0c89038d-5d45-4cab-b00d-d7a17fb21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01A043-3096-4BA7-84A9-C99CE0FECF5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7fdc313-a861-4753-95d8-f636ab2e3661"/>
    <ds:schemaRef ds:uri="http://schemas.microsoft.com/office/2006/metadata/properties"/>
    <ds:schemaRef ds:uri="0c89038d-5d45-4cab-b00d-d7a17fb21f0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21st Century School - PowerPoint British Council Sans Template</Template>
  <TotalTime>2433</TotalTime>
  <Words>803</Words>
  <Application>Microsoft Office PowerPoint</Application>
  <PresentationFormat>Presentazione su schermo (4:3)</PresentationFormat>
  <Paragraphs>145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British Council Sans Black</vt:lpstr>
      <vt:lpstr>British Council Sans</vt:lpstr>
      <vt:lpstr>Arial Black</vt:lpstr>
      <vt:lpstr>Times New Roman</vt:lpstr>
      <vt:lpstr>Algerian</vt:lpstr>
      <vt:lpstr>Calibri</vt:lpstr>
      <vt:lpstr>British Council_Presentation Blue</vt:lpstr>
      <vt:lpstr> 21st CENTURY SCHOOLS </vt:lpstr>
      <vt:lpstr>Faleminderit qЁ jeni sot, sЁbashku me ne.</vt:lpstr>
      <vt:lpstr>Kodimi nЁ familje </vt:lpstr>
      <vt:lpstr>Familje – shkollЁ – kodim </vt:lpstr>
      <vt:lpstr>Kodimi – shkolla – FAMILJA - KOMUNITETI</vt:lpstr>
      <vt:lpstr>Prindër, mësojini fëmijët të kodojnë! …</vt:lpstr>
      <vt:lpstr>Teknologjia nЁ shekullin ixx</vt:lpstr>
      <vt:lpstr>Ç’ёshtЁ microbit ?</vt:lpstr>
      <vt:lpstr>Ç’ёshtЁ microbit ?</vt:lpstr>
      <vt:lpstr>Ç’ёshtЁ microbit ?</vt:lpstr>
      <vt:lpstr> mЁsimdhЁnia on line … </vt:lpstr>
      <vt:lpstr>SI TЁ KODOJMЁ NЁ MIKROBIT …</vt:lpstr>
      <vt:lpstr>Kalendari  maj – qershor 2020  Micro:bit at home</vt:lpstr>
      <vt:lpstr>Kodimi I zemrЁs</vt:lpstr>
      <vt:lpstr>Kodimi I rrahjeve tЁ zemrЁs.</vt:lpstr>
      <vt:lpstr>Emocionet shprehja e tyre</vt:lpstr>
      <vt:lpstr>Alarmi i derЁs</vt:lpstr>
      <vt:lpstr>Mikrobiti miku im sekret “ mos ma prek biskotЁn “</vt:lpstr>
      <vt:lpstr>micro:bit at home - water bottle alert mos ma prek shishen e ujit</vt:lpstr>
      <vt:lpstr>MatЁsi i hapave</vt:lpstr>
      <vt:lpstr>luajmЁ mos  nxeh .  Hedhja e zarit/ ve</vt:lpstr>
      <vt:lpstr>Matim temperaturЁn e dhomЁs</vt:lpstr>
      <vt:lpstr>ShЁtitje nЁ mal. busulla</vt:lpstr>
      <vt:lpstr>Alarmi i zgjimit</vt:lpstr>
      <vt:lpstr> Le tЁ argЁtohemi pak me kahoot</vt:lpstr>
      <vt:lpstr>Diapositiva 25</vt:lpstr>
      <vt:lpstr>TË MENDOSH NË MËNYRË KRITIKE  DHE TË ZGJIDHËSH PROBLEME,  si nЁ shkollЁ apo familje duke koduar me MIKRO:BIT , ËSHTË ARGËTUESE !</vt:lpstr>
      <vt:lpstr> FALEMINDERIT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SCHOOLS</dc:title>
  <dc:creator>Sinickovic, Ljiljana (Western Balkans)</dc:creator>
  <cp:lastModifiedBy>Lola Vladi Musha</cp:lastModifiedBy>
  <cp:revision>261</cp:revision>
  <cp:lastPrinted>2015-04-16T10:57:37Z</cp:lastPrinted>
  <dcterms:created xsi:type="dcterms:W3CDTF">2019-04-16T10:01:22Z</dcterms:created>
  <dcterms:modified xsi:type="dcterms:W3CDTF">2020-06-21T20:21:54Z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0x01010039782BDA602482448357F678F2756EE0</vt:lpwstr>
  </property>
</Properties>
</file>